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77" r:id="rId8"/>
    <p:sldId id="294" r:id="rId9"/>
    <p:sldId id="280" r:id="rId10"/>
    <p:sldId id="264" r:id="rId11"/>
    <p:sldId id="290" r:id="rId12"/>
    <p:sldId id="270" r:id="rId13"/>
    <p:sldId id="271" r:id="rId14"/>
    <p:sldId id="272" r:id="rId15"/>
    <p:sldId id="291" r:id="rId16"/>
    <p:sldId id="274" r:id="rId17"/>
    <p:sldId id="293" r:id="rId18"/>
    <p:sldId id="292" r:id="rId19"/>
    <p:sldId id="276" r:id="rId20"/>
    <p:sldId id="281" r:id="rId21"/>
    <p:sldId id="282" r:id="rId22"/>
    <p:sldId id="283" r:id="rId23"/>
    <p:sldId id="284" r:id="rId24"/>
    <p:sldId id="286" r:id="rId25"/>
    <p:sldId id="288" r:id="rId26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27" autoAdjust="0"/>
    <p:restoredTop sz="95196" autoAdjust="0"/>
  </p:normalViewPr>
  <p:slideViewPr>
    <p:cSldViewPr snapToGrid="0" snapToObjects="1">
      <p:cViewPr varScale="1">
        <p:scale>
          <a:sx n="146" d="100"/>
          <a:sy n="146" d="100"/>
        </p:scale>
        <p:origin x="39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2716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925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CBE66-57BB-92BE-6CD2-CCAF65DE9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79B14E-4E49-E5A4-D8F5-51CEDC5BB3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675385-847A-6324-B1CC-6BF85126D1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8845C-2C62-D160-B39C-D41B380C22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6680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Khối</a:t>
            </a:r>
            <a:r>
              <a:rPr lang="en-US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nguồn</a:t>
            </a:r>
            <a:r>
              <a:rPr lang="en-US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:Cung</a:t>
            </a:r>
            <a:r>
              <a:rPr lang="vi-VN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c</a:t>
            </a:r>
            <a:r>
              <a:rPr lang="en-US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ấp</a:t>
            </a:r>
            <a:r>
              <a:rPr lang="en-US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điện</a:t>
            </a:r>
            <a:r>
              <a:rPr lang="vi-VN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năng</a:t>
            </a:r>
            <a:r>
              <a:rPr lang="en-US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cho</a:t>
            </a:r>
            <a:r>
              <a:rPr lang="en-US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toàn</a:t>
            </a:r>
            <a:r>
              <a:rPr lang="en-US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bộ</a:t>
            </a:r>
            <a:r>
              <a:rPr lang="en-US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hệ</a:t>
            </a:r>
            <a:r>
              <a:rPr lang="en-US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thống</a:t>
            </a:r>
            <a:r>
              <a:rPr lang="en-US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5V.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ESP32 :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ESP32-Camera,Xử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logic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cổng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servo.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biến:Phát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ngoại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ESP32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Camera:Ghi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khu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đỗ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thị:Hiển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chỗ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trống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bãi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chấp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hành:Đóng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chắn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cổng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1400" b="0">
                <a:latin typeface="+mj-lt"/>
              </a:rPr>
              <a:t>1</a:t>
            </a:r>
            <a:r>
              <a:rPr lang="vi-VN" sz="1400" b="1">
                <a:latin typeface="+mj-lt"/>
              </a:rPr>
              <a:t>. Bắt đầu &amp; Khởi tạo (Bắt đầu, Khởi tạo thiết bị)</a:t>
            </a:r>
          </a:p>
          <a:p>
            <a:r>
              <a:rPr lang="vi-VN" sz="1400" b="0">
                <a:latin typeface="+mj-lt"/>
              </a:rPr>
              <a:t>Hệ thống khởi động: ESP32 tiến hành khởi tạo các cảm biến, camera, màn hình LCD, động cơ servo và thiết lập kết nối mạng.</a:t>
            </a:r>
          </a:p>
          <a:p>
            <a:r>
              <a:rPr lang="vi-VN" sz="1400" b="0">
                <a:latin typeface="+mj-lt"/>
              </a:rPr>
              <a:t>Sau khi khởi tạo thành công, chương trình đi vào vòng lặp chính để đọc dữ liệu.</a:t>
            </a:r>
          </a:p>
          <a:p>
            <a:r>
              <a:rPr lang="vi-VN" sz="1400" b="0">
                <a:latin typeface="+mj-lt"/>
              </a:rPr>
              <a:t>2. </a:t>
            </a:r>
            <a:r>
              <a:rPr lang="vi-VN" sz="1400" b="1">
                <a:latin typeface="+mj-lt"/>
              </a:rPr>
              <a:t>Đọc dữ liệu (Đọc cảm biến tốc độ xe, Đọc cảm biến)</a:t>
            </a:r>
          </a:p>
          <a:p>
            <a:r>
              <a:rPr lang="vi-VN" sz="1400" b="0">
                <a:latin typeface="+mj-lt"/>
              </a:rPr>
              <a:t>ESP32 liên tục đọc dữ liệu từ:</a:t>
            </a:r>
          </a:p>
          <a:p>
            <a:pPr lvl="1"/>
            <a:r>
              <a:rPr lang="vi-VN" sz="1400" b="0">
                <a:latin typeface="+mj-lt"/>
              </a:rPr>
              <a:t>Cảm biến IR tại cổng vào / cổng ra (phát hiện xe).</a:t>
            </a:r>
          </a:p>
          <a:p>
            <a:pPr lvl="1"/>
            <a:r>
              <a:rPr lang="vi-VN" sz="1400" b="0">
                <a:latin typeface="+mj-lt"/>
              </a:rPr>
              <a:t>Cảm biến IR tại từng slot đỗ xe (xác định chỗ đang trống hoặc có xe).</a:t>
            </a:r>
          </a:p>
          <a:p>
            <a:r>
              <a:rPr lang="vi-VN" sz="1400" b="0">
                <a:latin typeface="+mj-lt"/>
              </a:rPr>
              <a:t>3.</a:t>
            </a:r>
            <a:r>
              <a:rPr lang="vi-VN" sz="1400" b="1">
                <a:latin typeface="+mj-lt"/>
              </a:rPr>
              <a:t> Kiểm tra vị trí đỗ xe (Kiểm tra chỗ trống / Có slot đỗ xe)</a:t>
            </a:r>
          </a:p>
          <a:p>
            <a:r>
              <a:rPr lang="vi-VN" sz="1400" b="0">
                <a:latin typeface="+mj-lt"/>
              </a:rPr>
              <a:t>Kiểm tra trạng thái chỗ đỗ: Dựa trên dữ liệu từ cảm biến IR tại slot đỗ xe.</a:t>
            </a:r>
          </a:p>
          <a:p>
            <a:pPr lvl="1"/>
            <a:r>
              <a:rPr lang="vi-VN" sz="1400" b="0">
                <a:latin typeface="+mj-lt"/>
              </a:rPr>
              <a:t>Nếu có xe đỗ: Hiển thị lên LCD thông báo: "Có xe đỗ". Gửi thông tin cập nhật lên Firebase.</a:t>
            </a:r>
          </a:p>
          <a:p>
            <a:pPr lvl="1"/>
            <a:r>
              <a:rPr lang="vi-VN" sz="1400" b="0">
                <a:latin typeface="+mj-lt"/>
              </a:rPr>
              <a:t>Nếu không có xe đỗ: Hiển thị lên LCD thông báo: "Không có xe đỗ". Gửi thông tin cập nhật lên Firebase.</a:t>
            </a:r>
          </a:p>
          <a:p>
            <a:r>
              <a:rPr lang="vi-VN" sz="1400" b="0">
                <a:latin typeface="+mj-lt"/>
              </a:rPr>
              <a:t>4. </a:t>
            </a:r>
            <a:r>
              <a:rPr lang="vi-VN" sz="1400" b="1">
                <a:latin typeface="+mj-lt"/>
              </a:rPr>
              <a:t>Xử lý cổng vào (Đọc cảm biến cổng vào)</a:t>
            </a:r>
          </a:p>
          <a:p>
            <a:r>
              <a:rPr lang="vi-VN" sz="1400" b="0">
                <a:latin typeface="+mj-lt"/>
              </a:rPr>
              <a:t>Hệ thống kiểm tra cảm biến IR cổng vào (phát hiện vật cản/xe):</a:t>
            </a:r>
          </a:p>
          <a:p>
            <a:pPr lvl="1"/>
            <a:r>
              <a:rPr lang="vi-VN" sz="1400" b="0">
                <a:latin typeface="+mj-lt"/>
              </a:rPr>
              <a:t>Nếu Có vật cản (tức là có xe tiến vào cổng):</a:t>
            </a:r>
          </a:p>
          <a:p>
            <a:pPr lvl="2"/>
            <a:r>
              <a:rPr lang="vi-VN" sz="1400" b="0">
                <a:latin typeface="+mj-lt"/>
              </a:rPr>
              <a:t>Hệ thống chụp ảnh biển số xe bằng ESP32-Camera.</a:t>
            </a:r>
          </a:p>
          <a:p>
            <a:pPr lvl="2"/>
            <a:r>
              <a:rPr lang="vi-VN" sz="1400" b="0">
                <a:latin typeface="+mj-lt"/>
              </a:rPr>
              <a:t>Mở cổng (servo quay) cho xe đi vào.</a:t>
            </a:r>
          </a:p>
          <a:p>
            <a:pPr lvl="2"/>
            <a:r>
              <a:rPr lang="vi-VN" sz="1400" b="0">
                <a:latin typeface="+mj-lt"/>
              </a:rPr>
              <a:t>Sau khi xe đã đi qua và không còn vật cản, Đóng cổng lại.</a:t>
            </a:r>
          </a:p>
          <a:p>
            <a:pPr lvl="1"/>
            <a:r>
              <a:rPr lang="vi-VN" sz="1400" b="0">
                <a:latin typeface="+mj-lt"/>
              </a:rPr>
              <a:t>Nếu Không có vật cản: Cổng đóng lại để đảm bảo an toàn.</a:t>
            </a:r>
          </a:p>
          <a:p>
            <a:r>
              <a:rPr lang="vi-VN" sz="1400" b="0">
                <a:latin typeface="+mj-lt"/>
              </a:rPr>
              <a:t>5</a:t>
            </a:r>
            <a:r>
              <a:rPr lang="vi-VN" sz="1400" b="1">
                <a:latin typeface="+mj-lt"/>
              </a:rPr>
              <a:t>. Xử lý cổng ra (Kiểm tra IR cổng ra)</a:t>
            </a:r>
          </a:p>
          <a:p>
            <a:r>
              <a:rPr lang="vi-VN" sz="1400" b="0">
                <a:latin typeface="+mj-lt"/>
              </a:rPr>
              <a:t>Hệ thống kiểm tra cảm biến IR cổng ra (phát hiện vật cản/xe):</a:t>
            </a:r>
          </a:p>
          <a:p>
            <a:pPr lvl="1"/>
            <a:r>
              <a:rPr lang="vi-VN" sz="1400" b="0">
                <a:latin typeface="+mj-lt"/>
              </a:rPr>
              <a:t>Nếu Có vật cản (tức là xe chuẩn bị ra khỏi bãi):</a:t>
            </a:r>
          </a:p>
          <a:p>
            <a:pPr lvl="2"/>
            <a:r>
              <a:rPr lang="vi-VN" sz="1400" b="0">
                <a:latin typeface="+mj-lt"/>
              </a:rPr>
              <a:t>Mở cổng để xe ra.</a:t>
            </a:r>
          </a:p>
          <a:p>
            <a:pPr lvl="2"/>
            <a:r>
              <a:rPr lang="vi-VN" sz="1400" b="0">
                <a:latin typeface="+mj-lt"/>
              </a:rPr>
              <a:t>Sau khi xe đi qua và không còn vật cản, Đóng cổng lại.</a:t>
            </a:r>
          </a:p>
          <a:p>
            <a:pPr lvl="1"/>
            <a:r>
              <a:rPr lang="vi-VN" sz="1400" b="0">
                <a:latin typeface="+mj-lt"/>
              </a:rPr>
              <a:t>Nếu Không có vật cản: Cổng đóng lại.</a:t>
            </a:r>
          </a:p>
          <a:p>
            <a:r>
              <a:rPr lang="vi-VN" sz="1400" b="0">
                <a:latin typeface="+mj-lt"/>
              </a:rPr>
              <a:t>6. </a:t>
            </a:r>
            <a:r>
              <a:rPr lang="vi-VN" sz="1400" b="1">
                <a:latin typeface="+mj-lt"/>
              </a:rPr>
              <a:t>Cập nhật dữ liệu &amp; Kết thúc vòng lặp</a:t>
            </a:r>
          </a:p>
          <a:p>
            <a:r>
              <a:rPr lang="vi-VN" sz="1400" b="0">
                <a:latin typeface="+mj-lt"/>
              </a:rPr>
              <a:t>Tất cả thay đổi về trạng thái (xe vào/ra, slot trống/có xe, hình ảnh biển số xe, trạng thái cổng,...) được gửi lên Firebase Realtime Database.</a:t>
            </a:r>
          </a:p>
          <a:p>
            <a:r>
              <a:rPr lang="vi-VN" sz="1400" b="0">
                <a:latin typeface="+mj-lt"/>
              </a:rPr>
              <a:t>Dữ liệu này giúp người dùng (qua ứng dụng Android/web) hoặc hệ thống biết được số lượng xe hiện có theo thời gian thực.</a:t>
            </a:r>
          </a:p>
          <a:p>
            <a:r>
              <a:rPr lang="vi-VN" sz="1400" b="0">
                <a:latin typeface="+mj-lt"/>
              </a:rPr>
              <a:t>Sau khi hoàn tất việc xử lý, hệ thống quay lại bước Đọc dữ liệu để tiếp tục vòng lặp giám sát.</a:t>
            </a:r>
          </a:p>
          <a:p>
            <a:endParaRPr lang="en-US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1700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0"/>
          </a:p>
          <a:p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5.png"/><Relationship Id="rId9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3321" y="170279"/>
            <a:ext cx="8522789" cy="133940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b"/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3600" b="1" kern="0" spc="72" dirty="0" err="1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Hệ</a:t>
            </a:r>
            <a:r>
              <a:rPr lang="en-US" sz="3600" b="1" kern="0" spc="72" dirty="0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3600" b="1" kern="0" spc="72" dirty="0" err="1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thống</a:t>
            </a:r>
            <a:r>
              <a:rPr lang="en-US" sz="3600" b="1" kern="0" spc="72" dirty="0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3600" b="1" kern="0" spc="72" dirty="0" err="1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quản</a:t>
            </a:r>
            <a:r>
              <a:rPr lang="en-US" sz="3600" b="1" kern="0" spc="72" dirty="0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3600" b="1" kern="0" spc="72" dirty="0" err="1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lý</a:t>
            </a:r>
            <a:r>
              <a:rPr lang="en-US" sz="3600" b="1" kern="0" spc="72" dirty="0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3600" b="1" kern="0" spc="72" dirty="0" err="1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bãi</a:t>
            </a:r>
            <a:r>
              <a:rPr lang="en-US" sz="3600" b="1" kern="0" spc="72" dirty="0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3600" b="1" kern="0" spc="72" dirty="0" err="1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xe</a:t>
            </a:r>
            <a:r>
              <a:rPr lang="en-US" sz="3600" b="1" kern="0" spc="72" dirty="0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3600" b="1" kern="0" spc="72" dirty="0" err="1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thông</a:t>
            </a:r>
            <a:r>
              <a:rPr lang="en-US" sz="3600" b="1" kern="0" spc="72" dirty="0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3600" b="1" kern="0" spc="72" dirty="0" err="1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minh</a:t>
            </a:r>
            <a:r>
              <a:rPr lang="en-US" sz="3600" b="1" kern="0" spc="72" dirty="0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qua app android </a:t>
            </a:r>
            <a:r>
              <a:rPr lang="en-US" sz="3600" b="1" kern="0" spc="72" dirty="0" err="1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theo</a:t>
            </a:r>
            <a:r>
              <a:rPr lang="en-US" sz="3600" b="1" kern="0" spc="72" dirty="0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3600" b="1" kern="0" spc="72" dirty="0" err="1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thời</a:t>
            </a:r>
            <a:r>
              <a:rPr lang="en-US" sz="3600" b="1" kern="0" spc="72" dirty="0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3600" b="1" kern="0" spc="72" dirty="0" err="1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gian</a:t>
            </a:r>
            <a:r>
              <a:rPr lang="en-US" sz="3600" b="1" kern="0" spc="72" dirty="0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3600" b="1" kern="0" spc="72" dirty="0" err="1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thực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089E72-48F8-F52F-BA2D-4B191E279A6B}"/>
              </a:ext>
            </a:extLst>
          </p:cNvPr>
          <p:cNvGrpSpPr/>
          <p:nvPr/>
        </p:nvGrpSpPr>
        <p:grpSpPr>
          <a:xfrm>
            <a:off x="416964" y="1542826"/>
            <a:ext cx="5563712" cy="2894995"/>
            <a:chOff x="488592" y="1956151"/>
            <a:chExt cx="3312921" cy="208654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B562D34-2510-9882-15ED-ADCFFA7BB1C2}"/>
                </a:ext>
              </a:extLst>
            </p:cNvPr>
            <p:cNvGrpSpPr/>
            <p:nvPr/>
          </p:nvGrpSpPr>
          <p:grpSpPr>
            <a:xfrm>
              <a:off x="542551" y="1956151"/>
              <a:ext cx="3226080" cy="657582"/>
              <a:chOff x="388617" y="3075877"/>
              <a:chExt cx="1645920" cy="657582"/>
            </a:xfrm>
          </p:grpSpPr>
          <p:sp>
            <p:nvSpPr>
              <p:cNvPr id="4" name="Shape 2"/>
              <p:cNvSpPr/>
              <p:nvPr/>
            </p:nvSpPr>
            <p:spPr>
              <a:xfrm>
                <a:off x="388617" y="3162585"/>
                <a:ext cx="1645920" cy="516855"/>
              </a:xfrm>
              <a:custGeom>
                <a:avLst/>
                <a:gdLst/>
                <a:ahLst/>
                <a:cxnLst/>
                <a:rect l="l" t="t" r="r" b="b"/>
                <a:pathLst>
                  <a:path w="1645920" h="352958">
                    <a:moveTo>
                      <a:pt x="176479" y="0"/>
                    </a:moveTo>
                    <a:moveTo>
                      <a:pt x="176479" y="0"/>
                    </a:moveTo>
                    <a:lnTo>
                      <a:pt x="1469441" y="0"/>
                    </a:lnTo>
                    <a:quadBezTo>
                      <a:pt x="1645920" y="0"/>
                      <a:pt x="1645920" y="176479"/>
                    </a:quadBezTo>
                    <a:lnTo>
                      <a:pt x="1645920" y="176479"/>
                    </a:lnTo>
                    <a:quadBezTo>
                      <a:pt x="1645920" y="352958"/>
                      <a:pt x="1469441" y="352958"/>
                    </a:quadBezTo>
                    <a:lnTo>
                      <a:pt x="176479" y="352958"/>
                    </a:lnTo>
                    <a:quadBezTo>
                      <a:pt x="0" y="352958"/>
                      <a:pt x="0" y="176479"/>
                    </a:quadBezTo>
                    <a:lnTo>
                      <a:pt x="0" y="176479"/>
                    </a:lnTo>
                    <a:quadBezTo>
                      <a:pt x="0" y="0"/>
                      <a:pt x="176479" y="0"/>
                    </a:quadBezTo>
                    <a:close/>
                  </a:path>
                </a:pathLst>
              </a:custGeom>
              <a:solidFill>
                <a:srgbClr val="257CE5"/>
              </a:solidFill>
              <a:ln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 3"/>
              <p:cNvSpPr/>
              <p:nvPr/>
            </p:nvSpPr>
            <p:spPr>
              <a:xfrm>
                <a:off x="501600" y="3075877"/>
                <a:ext cx="1327257" cy="657582"/>
              </a:xfrm>
              <a:prstGeom prst="rect">
                <a:avLst/>
              </a:prstGeom>
              <a:noFill/>
              <a:ln/>
            </p:spPr>
            <p:txBody>
              <a:bodyPr wrap="square" lIns="95250" tIns="95250" rIns="95250" bIns="95250" rtlCol="0" anchor="ctr">
                <a:spAutoFit/>
              </a:bodyPr>
              <a:lstStyle/>
              <a:p>
                <a:pPr marL="0" indent="0" algn="ctr">
                  <a:lnSpc>
                    <a:spcPct val="112500"/>
                  </a:lnSpc>
                  <a:spcBef>
                    <a:spcPts val="375"/>
                  </a:spcBef>
                  <a:buNone/>
                </a:pPr>
                <a:r>
                  <a:rPr lang="vi-VN" sz="2000">
                    <a:solidFill>
                      <a:schemeClr val="bg1"/>
                    </a:solidFill>
                    <a:latin typeface="Times New Roman" panose="02020603050405020304" pitchFamily="18" charset="0"/>
                    <a:ea typeface="Noto Sans SC" pitchFamily="34" charset="-122"/>
                    <a:cs typeface="Times New Roman" panose="02020603050405020304" pitchFamily="18" charset="0"/>
                  </a:rPr>
                  <a:t>Phùng Quang Hiệp</a:t>
                </a:r>
                <a:r>
                  <a:rPr lang="en-US" sz="2000">
                    <a:solidFill>
                      <a:schemeClr val="bg1"/>
                    </a:solidFill>
                    <a:latin typeface="Times New Roman" panose="02020603050405020304" pitchFamily="18" charset="0"/>
                    <a:ea typeface="Noto Sans SC" pitchFamily="34" charset="-122"/>
                    <a:cs typeface="Times New Roman" panose="02020603050405020304" pitchFamily="18" charset="0"/>
                  </a:rPr>
                  <a:t> – </a:t>
                </a:r>
                <a:r>
                  <a:rPr lang="vi-VN" sz="2000" spc="15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22174800110</a:t>
                </a:r>
                <a:endParaRPr lang="en-US" sz="2000" spc="15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 algn="ctr">
                  <a:lnSpc>
                    <a:spcPct val="112500"/>
                  </a:lnSpc>
                  <a:spcBef>
                    <a:spcPts val="375"/>
                  </a:spcBef>
                  <a:buNone/>
                </a:pPr>
                <a:r>
                  <a:rPr lang="en-US" sz="2000" spc="15">
                    <a:solidFill>
                      <a:schemeClr val="bg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Nhóm trưởng , thiết kế phần cứng  </a:t>
                </a:r>
                <a:r>
                  <a:rPr lang="vi-VN" sz="2000">
                    <a:solidFill>
                      <a:schemeClr val="bg1"/>
                    </a:solidFill>
                    <a:latin typeface="Times New Roman" panose="02020603050405020304" pitchFamily="18" charset="0"/>
                    <a:ea typeface="Noto Sans SC" pitchFamily="34" charset="-122"/>
                    <a:cs typeface="Times New Roman" panose="02020603050405020304" pitchFamily="18" charset="0"/>
                  </a:rPr>
                  <a:t> </a:t>
                </a:r>
                <a:endParaRPr lang="en-US" sz="20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7F66AAD-73BF-FFF0-EFC2-A42B41C6063A}"/>
                </a:ext>
              </a:extLst>
            </p:cNvPr>
            <p:cNvGrpSpPr/>
            <p:nvPr/>
          </p:nvGrpSpPr>
          <p:grpSpPr>
            <a:xfrm>
              <a:off x="488592" y="2711064"/>
              <a:ext cx="3280041" cy="657582"/>
              <a:chOff x="377863" y="3228685"/>
              <a:chExt cx="1673450" cy="657582"/>
            </a:xfrm>
          </p:grpSpPr>
          <p:sp>
            <p:nvSpPr>
              <p:cNvPr id="6" name="Shape 2">
                <a:extLst>
                  <a:ext uri="{FF2B5EF4-FFF2-40B4-BE49-F238E27FC236}">
                    <a16:creationId xmlns:a16="http://schemas.microsoft.com/office/drawing/2014/main" id="{5D2D168D-7D80-206C-DA74-CD3114DFE5B5}"/>
                  </a:ext>
                </a:extLst>
              </p:cNvPr>
              <p:cNvSpPr/>
              <p:nvPr/>
            </p:nvSpPr>
            <p:spPr>
              <a:xfrm>
                <a:off x="405393" y="3294025"/>
                <a:ext cx="1645920" cy="562104"/>
              </a:xfrm>
              <a:custGeom>
                <a:avLst/>
                <a:gdLst/>
                <a:ahLst/>
                <a:cxnLst/>
                <a:rect l="l" t="t" r="r" b="b"/>
                <a:pathLst>
                  <a:path w="1645920" h="352958">
                    <a:moveTo>
                      <a:pt x="176479" y="0"/>
                    </a:moveTo>
                    <a:moveTo>
                      <a:pt x="176479" y="0"/>
                    </a:moveTo>
                    <a:lnTo>
                      <a:pt x="1469441" y="0"/>
                    </a:lnTo>
                    <a:quadBezTo>
                      <a:pt x="1645920" y="0"/>
                      <a:pt x="1645920" y="176479"/>
                    </a:quadBezTo>
                    <a:lnTo>
                      <a:pt x="1645920" y="176479"/>
                    </a:lnTo>
                    <a:quadBezTo>
                      <a:pt x="1645920" y="352958"/>
                      <a:pt x="1469441" y="352958"/>
                    </a:quadBezTo>
                    <a:lnTo>
                      <a:pt x="176479" y="352958"/>
                    </a:lnTo>
                    <a:quadBezTo>
                      <a:pt x="0" y="352958"/>
                      <a:pt x="0" y="176479"/>
                    </a:quadBezTo>
                    <a:lnTo>
                      <a:pt x="0" y="176479"/>
                    </a:lnTo>
                    <a:quadBezTo>
                      <a:pt x="0" y="0"/>
                      <a:pt x="176479" y="0"/>
                    </a:quadBezTo>
                    <a:close/>
                  </a:path>
                </a:pathLst>
              </a:custGeom>
              <a:solidFill>
                <a:srgbClr val="257CE5"/>
              </a:solidFill>
              <a:ln/>
            </p:spPr>
            <p:txBody>
              <a:bodyPr/>
              <a:lstStyle/>
              <a:p>
                <a:endParaRPr lang="en-US"/>
              </a:p>
              <a:p>
                <a:endParaRPr lang="en-US"/>
              </a:p>
            </p:txBody>
          </p:sp>
          <p:sp>
            <p:nvSpPr>
              <p:cNvPr id="8" name="Text 3">
                <a:extLst>
                  <a:ext uri="{FF2B5EF4-FFF2-40B4-BE49-F238E27FC236}">
                    <a16:creationId xmlns:a16="http://schemas.microsoft.com/office/drawing/2014/main" id="{4852A418-28D6-19A4-4FD9-6594EC63D530}"/>
                  </a:ext>
                </a:extLst>
              </p:cNvPr>
              <p:cNvSpPr/>
              <p:nvPr/>
            </p:nvSpPr>
            <p:spPr>
              <a:xfrm>
                <a:off x="377863" y="3228685"/>
                <a:ext cx="1645920" cy="657582"/>
              </a:xfrm>
              <a:prstGeom prst="rect">
                <a:avLst/>
              </a:prstGeom>
              <a:noFill/>
              <a:ln/>
            </p:spPr>
            <p:txBody>
              <a:bodyPr wrap="square" lIns="95250" tIns="95250" rIns="95250" bIns="95250" rtlCol="0" anchor="ctr">
                <a:spAutoFit/>
              </a:bodyPr>
              <a:lstStyle/>
              <a:p>
                <a:pPr marL="0" indent="0" algn="ctr">
                  <a:lnSpc>
                    <a:spcPct val="112500"/>
                  </a:lnSpc>
                  <a:spcBef>
                    <a:spcPts val="375"/>
                  </a:spcBef>
                  <a:buNone/>
                </a:pPr>
                <a:r>
                  <a:rPr lang="vi-VN" sz="2000">
                    <a:solidFill>
                      <a:srgbClr val="FFFFFF"/>
                    </a:solidFill>
                    <a:latin typeface="Times New Roman" panose="02020603050405020304" pitchFamily="18" charset="0"/>
                    <a:ea typeface="Noto Sans SC" pitchFamily="34" charset="-122"/>
                    <a:cs typeface="Times New Roman" panose="02020603050405020304" pitchFamily="18" charset="0"/>
                  </a:rPr>
                  <a:t>Đặng Văn Hưng – </a:t>
                </a:r>
                <a:r>
                  <a:rPr lang="vi-VN" sz="2000" spc="15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22174800072</a:t>
                </a:r>
                <a:endParaRPr lang="en-US" sz="2000" spc="15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 algn="ctr">
                  <a:lnSpc>
                    <a:spcPct val="112500"/>
                  </a:lnSpc>
                  <a:spcBef>
                    <a:spcPts val="375"/>
                  </a:spcBef>
                  <a:buNone/>
                </a:pPr>
                <a:r>
                  <a:rPr lang="en-US" sz="2000" spc="15">
                    <a:solidFill>
                      <a:schemeClr val="bg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Thiết kế phần mềm </a:t>
                </a:r>
                <a:r>
                  <a:rPr lang="vi-VN" sz="2000">
                    <a:solidFill>
                      <a:srgbClr val="FFFFFF"/>
                    </a:solidFill>
                    <a:latin typeface="Times New Roman" panose="02020603050405020304" pitchFamily="18" charset="0"/>
                    <a:ea typeface="Noto Sans SC" pitchFamily="34" charset="-122"/>
                    <a:cs typeface="Times New Roman" panose="02020603050405020304" pitchFamily="18" charset="0"/>
                  </a:rPr>
                  <a:t> </a:t>
                </a:r>
                <a:endParaRPr lang="en-US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50ED231-94C9-B6E5-17D7-206011D7B7D4}"/>
                </a:ext>
              </a:extLst>
            </p:cNvPr>
            <p:cNvGrpSpPr/>
            <p:nvPr/>
          </p:nvGrpSpPr>
          <p:grpSpPr>
            <a:xfrm>
              <a:off x="509671" y="3385117"/>
              <a:ext cx="3291842" cy="657582"/>
              <a:chOff x="434506" y="3902738"/>
              <a:chExt cx="1662527" cy="657582"/>
            </a:xfrm>
          </p:grpSpPr>
          <p:sp>
            <p:nvSpPr>
              <p:cNvPr id="7" name="Shape 2">
                <a:extLst>
                  <a:ext uri="{FF2B5EF4-FFF2-40B4-BE49-F238E27FC236}">
                    <a16:creationId xmlns:a16="http://schemas.microsoft.com/office/drawing/2014/main" id="{106D54B7-1921-3F5B-1BB5-05DDEEAA282E}"/>
                  </a:ext>
                </a:extLst>
              </p:cNvPr>
              <p:cNvSpPr/>
              <p:nvPr/>
            </p:nvSpPr>
            <p:spPr>
              <a:xfrm>
                <a:off x="451113" y="3966726"/>
                <a:ext cx="1645920" cy="553743"/>
              </a:xfrm>
              <a:custGeom>
                <a:avLst/>
                <a:gdLst/>
                <a:ahLst/>
                <a:cxnLst/>
                <a:rect l="l" t="t" r="r" b="b"/>
                <a:pathLst>
                  <a:path w="1645920" h="352958">
                    <a:moveTo>
                      <a:pt x="176479" y="0"/>
                    </a:moveTo>
                    <a:moveTo>
                      <a:pt x="176479" y="0"/>
                    </a:moveTo>
                    <a:lnTo>
                      <a:pt x="1469441" y="0"/>
                    </a:lnTo>
                    <a:quadBezTo>
                      <a:pt x="1645920" y="0"/>
                      <a:pt x="1645920" y="176479"/>
                    </a:quadBezTo>
                    <a:lnTo>
                      <a:pt x="1645920" y="176479"/>
                    </a:lnTo>
                    <a:quadBezTo>
                      <a:pt x="1645920" y="352958"/>
                      <a:pt x="1469441" y="352958"/>
                    </a:quadBezTo>
                    <a:lnTo>
                      <a:pt x="176479" y="352958"/>
                    </a:lnTo>
                    <a:quadBezTo>
                      <a:pt x="0" y="352958"/>
                      <a:pt x="0" y="176479"/>
                    </a:quadBezTo>
                    <a:lnTo>
                      <a:pt x="0" y="176479"/>
                    </a:lnTo>
                    <a:quadBezTo>
                      <a:pt x="0" y="0"/>
                      <a:pt x="176479" y="0"/>
                    </a:quadBezTo>
                    <a:close/>
                  </a:path>
                </a:pathLst>
              </a:custGeom>
              <a:solidFill>
                <a:srgbClr val="257CE5"/>
              </a:solidFill>
              <a:ln/>
            </p:spPr>
            <p:txBody>
              <a:bodyPr/>
              <a:lstStyle/>
              <a:p>
                <a:endParaRPr lang="en-US"/>
              </a:p>
              <a:p>
                <a:endParaRPr lang="en-US"/>
              </a:p>
            </p:txBody>
          </p:sp>
          <p:sp>
            <p:nvSpPr>
              <p:cNvPr id="10" name="Text 3">
                <a:extLst>
                  <a:ext uri="{FF2B5EF4-FFF2-40B4-BE49-F238E27FC236}">
                    <a16:creationId xmlns:a16="http://schemas.microsoft.com/office/drawing/2014/main" id="{9CED9A6F-DF33-9A62-8B74-8C1265972237}"/>
                  </a:ext>
                </a:extLst>
              </p:cNvPr>
              <p:cNvSpPr/>
              <p:nvPr/>
            </p:nvSpPr>
            <p:spPr>
              <a:xfrm>
                <a:off x="434506" y="3902738"/>
                <a:ext cx="1645920" cy="657582"/>
              </a:xfrm>
              <a:prstGeom prst="rect">
                <a:avLst/>
              </a:prstGeom>
              <a:noFill/>
              <a:ln/>
            </p:spPr>
            <p:txBody>
              <a:bodyPr wrap="square" lIns="95250" tIns="95250" rIns="95250" bIns="95250" rtlCol="0" anchor="ctr">
                <a:spAutoFit/>
              </a:bodyPr>
              <a:lstStyle/>
              <a:p>
                <a:pPr marL="0" indent="0" algn="ctr">
                  <a:lnSpc>
                    <a:spcPct val="112500"/>
                  </a:lnSpc>
                  <a:spcBef>
                    <a:spcPts val="375"/>
                  </a:spcBef>
                  <a:buNone/>
                </a:pPr>
                <a:r>
                  <a:rPr lang="vi-VN" sz="2000">
                    <a:solidFill>
                      <a:srgbClr val="FFFFFF"/>
                    </a:solidFill>
                    <a:latin typeface="Times New Roman" panose="02020603050405020304" pitchFamily="18" charset="0"/>
                    <a:ea typeface="Noto Sans SC" pitchFamily="34" charset="-122"/>
                    <a:cs typeface="Times New Roman" panose="02020603050405020304" pitchFamily="18" charset="0"/>
                  </a:rPr>
                  <a:t>Phạm Huy Hoàng </a:t>
                </a:r>
                <a:r>
                  <a:rPr lang="vi-VN" sz="2000">
                    <a:solidFill>
                      <a:schemeClr val="bg1"/>
                    </a:solidFill>
                    <a:latin typeface="Times New Roman" panose="02020603050405020304" pitchFamily="18" charset="0"/>
                    <a:ea typeface="Noto Sans SC" pitchFamily="34" charset="-122"/>
                    <a:cs typeface="Times New Roman" panose="02020603050405020304" pitchFamily="18" charset="0"/>
                  </a:rPr>
                  <a:t>– </a:t>
                </a:r>
                <a:r>
                  <a:rPr lang="vi-VN" sz="2000" spc="15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221748000</a:t>
                </a:r>
                <a:r>
                  <a:rPr lang="en-US" sz="2000" spc="15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8</a:t>
                </a:r>
                <a:r>
                  <a:rPr lang="vi-VN" sz="2000" spc="15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7</a:t>
                </a:r>
                <a:endParaRPr lang="en-US" sz="2000" spc="15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 algn="ctr">
                  <a:lnSpc>
                    <a:spcPct val="112500"/>
                  </a:lnSpc>
                  <a:spcBef>
                    <a:spcPts val="375"/>
                  </a:spcBef>
                  <a:buNone/>
                </a:pPr>
                <a:r>
                  <a:rPr lang="en-US" sz="2000" spc="15">
                    <a:solidFill>
                      <a:schemeClr val="bg1"/>
                    </a:solidFill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Thiết kế mô hình ,báo cáo </a:t>
                </a:r>
                <a:endParaRPr lang="en-US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1922" y="1150833"/>
            <a:ext cx="2227193" cy="157895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8640" b="1">
                <a:solidFill>
                  <a:srgbClr val="257CE5">
                    <a:alpha val="20000"/>
                  </a:srgbClr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02</a:t>
            </a:r>
            <a:endParaRPr lang="en-US" sz="144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2662550" y="2571750"/>
            <a:ext cx="4584374" cy="64171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12500"/>
              </a:lnSpc>
              <a:spcBef>
                <a:spcPts val="375"/>
              </a:spcBef>
              <a:buNone/>
            </a:pPr>
            <a:r>
              <a:rPr lang="vi-VN" sz="2800" b="1">
                <a:solidFill>
                  <a:srgbClr val="164088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Nguyên lý cảm biến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906540-923D-1921-BD76-02CE2D123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" y="19383"/>
            <a:ext cx="9139277" cy="5143500"/>
          </a:xfrm>
          <a:prstGeom prst="rect">
            <a:avLst/>
          </a:prstGeom>
        </p:spPr>
      </p:pic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8A6922E5-035D-97F1-18B2-9171560B3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02" y="61901"/>
            <a:ext cx="8737271" cy="454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E95C80-15EE-2F89-A97C-E2E80D92BADA}"/>
              </a:ext>
            </a:extLst>
          </p:cNvPr>
          <p:cNvSpPr txBox="1"/>
          <p:nvPr/>
        </p:nvSpPr>
        <p:spPr>
          <a:xfrm>
            <a:off x="296562" y="0"/>
            <a:ext cx="4547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 </a:t>
            </a:r>
            <a:r>
              <a:rPr lang="en-US" sz="2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ngoại</a:t>
            </a:r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C75EB-2772-2522-CBF2-6F1209F511DB}"/>
              </a:ext>
            </a:extLst>
          </p:cNvPr>
          <p:cNvSpPr txBox="1"/>
          <p:nvPr/>
        </p:nvSpPr>
        <p:spPr>
          <a:xfrm>
            <a:off x="593547" y="675387"/>
            <a:ext cx="3073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 tạo- nguyên lý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EE57F8-A1B9-7137-283A-BEE781032107}"/>
              </a:ext>
            </a:extLst>
          </p:cNvPr>
          <p:cNvSpPr txBox="1"/>
          <p:nvPr/>
        </p:nvSpPr>
        <p:spPr>
          <a:xfrm>
            <a:off x="201002" y="1136937"/>
            <a:ext cx="47944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(led </a:t>
            </a:r>
            <a:r>
              <a:rPr 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trắng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tia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ngoại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vô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tia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xạ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gặp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b="1">
                <a:latin typeface="Times New Roman" panose="02020603050405020304" pitchFamily="18" charset="0"/>
                <a:cs typeface="Times New Roman" panose="02020603050405020304" pitchFamily="18" charset="0"/>
              </a:rPr>
              <a:t>Bộ thu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(led </a:t>
            </a:r>
            <a:r>
              <a:rPr 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đen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vi-VN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nhận tia phản xạ và chuyển thành tín hiệu điện áp tương ứng.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b="1">
                <a:latin typeface="Times New Roman" panose="02020603050405020304" pitchFamily="18" charset="0"/>
                <a:cs typeface="Times New Roman" panose="02020603050405020304" pitchFamily="18" charset="0"/>
              </a:rPr>
              <a:t>Mạch khuếch đại và so sánh (LM393)</a:t>
            </a: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 xử lý tín hiệu thu được, so sánh nó với mức điện áp ngưỡng (có thể điều chỉnh bằng biến trở)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b="1">
                <a:latin typeface="Times New Roman" panose="02020603050405020304" pitchFamily="18" charset="0"/>
                <a:cs typeface="Times New Roman" panose="02020603050405020304" pitchFamily="18" charset="0"/>
              </a:rPr>
              <a:t>Mạch nguồn</a:t>
            </a: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 cung cấp năng lượng và đèn</a:t>
            </a:r>
            <a:r>
              <a:rPr lang="vi-VN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báo nguồn xác nhận cảm biến đang hoạt động.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B3F630-3FF1-198A-6BDC-D0E4370AD1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826" y="3741643"/>
            <a:ext cx="2949273" cy="10239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AD9FCAE-0D77-98CC-906C-3A47B5D48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1704" y="975845"/>
            <a:ext cx="2975918" cy="290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14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31275" y="1059393"/>
            <a:ext cx="2227193" cy="157895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8640" b="1">
                <a:solidFill>
                  <a:srgbClr val="257CE5">
                    <a:alpha val="20000"/>
                  </a:srgbClr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03</a:t>
            </a:r>
            <a:endParaRPr lang="en-US" sz="144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211190" y="2527182"/>
            <a:ext cx="4584374" cy="64171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800" b="1">
                <a:solidFill>
                  <a:srgbClr val="164088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Ứng dụng điều khiển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972" y="153681"/>
            <a:ext cx="8737271" cy="4114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9571" y="5921"/>
            <a:ext cx="8005161" cy="64171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80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Giao diện đăng nhập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891704" y="1427774"/>
            <a:ext cx="1978872" cy="3185778"/>
          </a:xfrm>
          <a:custGeom>
            <a:avLst/>
            <a:gdLst/>
            <a:ahLst/>
            <a:cxnLst/>
            <a:rect l="l" t="t" r="r" b="b"/>
            <a:pathLst>
              <a:path w="1978872" h="3185778">
                <a:moveTo>
                  <a:pt x="0" y="0"/>
                </a:moveTo>
                <a:moveTo>
                  <a:pt x="0" y="0"/>
                </a:moveTo>
                <a:lnTo>
                  <a:pt x="1978872" y="0"/>
                </a:lnTo>
                <a:lnTo>
                  <a:pt x="1978872" y="3185778"/>
                </a:lnTo>
                <a:lnTo>
                  <a:pt x="0" y="3185778"/>
                </a:lnTo>
                <a:close/>
              </a:path>
            </a:pathLst>
          </a:custGeom>
          <a:solidFill>
            <a:srgbClr val="0178FF">
              <a:alpha val="10000"/>
            </a:srgbClr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2701264" y="1458096"/>
            <a:ext cx="1978872" cy="3185778"/>
          </a:xfrm>
          <a:custGeom>
            <a:avLst/>
            <a:gdLst/>
            <a:ahLst/>
            <a:cxnLst/>
            <a:rect l="l" t="t" r="r" b="b"/>
            <a:pathLst>
              <a:path w="1978872" h="3185778">
                <a:moveTo>
                  <a:pt x="0" y="0"/>
                </a:moveTo>
                <a:moveTo>
                  <a:pt x="0" y="0"/>
                </a:moveTo>
                <a:lnTo>
                  <a:pt x="1978872" y="0"/>
                </a:lnTo>
                <a:lnTo>
                  <a:pt x="1978872" y="3185778"/>
                </a:lnTo>
                <a:lnTo>
                  <a:pt x="0" y="3185778"/>
                </a:lnTo>
                <a:close/>
              </a:path>
            </a:pathLst>
          </a:custGeom>
          <a:solidFill>
            <a:srgbClr val="0178FF">
              <a:alpha val="10000"/>
            </a:srgbClr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756998" y="795395"/>
            <a:ext cx="2052164" cy="3872237"/>
          </a:xfrm>
          <a:custGeom>
            <a:avLst/>
            <a:gdLst/>
            <a:ahLst/>
            <a:cxnLst/>
            <a:rect l="l" t="t" r="r" b="b"/>
            <a:pathLst>
              <a:path w="2052164" h="3872237">
                <a:moveTo>
                  <a:pt x="0" y="0"/>
                </a:moveTo>
                <a:moveTo>
                  <a:pt x="0" y="0"/>
                </a:moveTo>
                <a:lnTo>
                  <a:pt x="2052164" y="0"/>
                </a:lnTo>
                <a:lnTo>
                  <a:pt x="2052164" y="3872237"/>
                </a:lnTo>
                <a:lnTo>
                  <a:pt x="0" y="3872237"/>
                </a:lnTo>
                <a:close/>
              </a:path>
            </a:pathLst>
          </a:custGeom>
          <a:solidFill>
            <a:srgbClr val="257CE5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5306685" y="889849"/>
            <a:ext cx="952790" cy="654603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880" b="1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2</a:t>
            </a:r>
            <a:endParaRPr lang="en-US" sz="144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404745" y="1577592"/>
            <a:ext cx="952790" cy="654603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880" b="1">
                <a:solidFill>
                  <a:srgbClr val="0178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3</a:t>
            </a:r>
            <a:endParaRPr lang="en-US" sz="144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3209119" y="1547693"/>
            <a:ext cx="952790" cy="654603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880" b="1">
                <a:solidFill>
                  <a:srgbClr val="0178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1</a:t>
            </a:r>
            <a:endParaRPr lang="en-US" sz="144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2701263" y="2278547"/>
            <a:ext cx="2044375" cy="807913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000" b="1">
                <a:solidFill>
                  <a:srgbClr val="257CE5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Đăng nhập hệ thống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2701264" y="3032444"/>
            <a:ext cx="1978872" cy="142346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000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Nhập tài khoản và mật khẩu để truy cập vào bãi đỗ xe thông minh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756998" y="1638906"/>
            <a:ext cx="2052164" cy="807913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000" b="1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Bảo</a:t>
            </a: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mật</a:t>
            </a: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thông</a:t>
            </a: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tin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4751318" y="2479729"/>
            <a:ext cx="2052164" cy="142346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000" err="1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Đảm</a:t>
            </a:r>
            <a:r>
              <a:rPr lang="en-US" sz="200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bảo</a:t>
            </a:r>
            <a:r>
              <a:rPr lang="en-US" sz="200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an </a:t>
            </a:r>
            <a:r>
              <a:rPr lang="en-US" sz="2000" err="1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toàn</a:t>
            </a:r>
            <a:r>
              <a:rPr lang="en-US" sz="200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dữ</a:t>
            </a:r>
            <a:r>
              <a:rPr lang="en-US" sz="200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liệu</a:t>
            </a:r>
            <a:r>
              <a:rPr lang="en-US" sz="200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người</a:t>
            </a:r>
            <a:r>
              <a:rPr lang="en-US" sz="200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dùng</a:t>
            </a:r>
            <a:r>
              <a:rPr lang="en-US" sz="200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khi</a:t>
            </a:r>
            <a:r>
              <a:rPr lang="en-US" sz="200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sử</a:t>
            </a:r>
            <a:r>
              <a:rPr lang="en-US" sz="200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dụng</a:t>
            </a:r>
            <a:r>
              <a:rPr lang="en-US" sz="200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hệ</a:t>
            </a:r>
            <a:r>
              <a:rPr lang="en-US" sz="200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thống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891704" y="2248225"/>
            <a:ext cx="1984552" cy="807913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000" b="1">
                <a:solidFill>
                  <a:srgbClr val="257CE5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Giao diện thân thiện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6886024" y="2882309"/>
            <a:ext cx="1984552" cy="1731243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000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Thiết kế đơn giản, dễ sử dụng cho mọi đối tượng người dùng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FAF004-B48A-C613-6D12-4DBB2445C2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91" y="732033"/>
            <a:ext cx="2048233" cy="40904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485" y="8558"/>
            <a:ext cx="8737271" cy="4114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6973" y="-94828"/>
            <a:ext cx="2505907" cy="64171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Màn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hình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chính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668B68-25C1-C903-7DF6-71B3749AE4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2176" y="420038"/>
            <a:ext cx="2202682" cy="4558362"/>
          </a:xfrm>
          <a:prstGeom prst="rect">
            <a:avLst/>
          </a:prstGeom>
        </p:spPr>
      </p:pic>
      <p:sp>
        <p:nvSpPr>
          <p:cNvPr id="4" name="Shape 1">
            <a:extLst>
              <a:ext uri="{FF2B5EF4-FFF2-40B4-BE49-F238E27FC236}">
                <a16:creationId xmlns:a16="http://schemas.microsoft.com/office/drawing/2014/main" id="{AAB491B3-317B-02E0-D1FE-CD8A4D22BB62}"/>
              </a:ext>
            </a:extLst>
          </p:cNvPr>
          <p:cNvSpPr/>
          <p:nvPr/>
        </p:nvSpPr>
        <p:spPr>
          <a:xfrm>
            <a:off x="558059" y="458727"/>
            <a:ext cx="5307164" cy="938999"/>
          </a:xfrm>
          <a:prstGeom prst="roundRect">
            <a:avLst>
              <a:gd name="adj" fmla="val 581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Thống kê vị trí xe (S1 – S10 )</a:t>
            </a:r>
          </a:p>
          <a:p>
            <a:r>
              <a:rPr lang="en-US" sz="200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Tổng số chỗ và số vị trí trống được cập nhật thực tế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1">
            <a:extLst>
              <a:ext uri="{FF2B5EF4-FFF2-40B4-BE49-F238E27FC236}">
                <a16:creationId xmlns:a16="http://schemas.microsoft.com/office/drawing/2014/main" id="{F067115D-759D-AEA6-0D7B-F0BA04CD0389}"/>
              </a:ext>
            </a:extLst>
          </p:cNvPr>
          <p:cNvSpPr/>
          <p:nvPr/>
        </p:nvSpPr>
        <p:spPr>
          <a:xfrm>
            <a:off x="558058" y="1446098"/>
            <a:ext cx="5307165" cy="1178722"/>
          </a:xfrm>
          <a:prstGeom prst="roundRect">
            <a:avLst>
              <a:gd name="adj" fmla="val 581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r>
              <a:rPr lang="en-US" sz="2000" dirty="0" err="1">
                <a:latin typeface="Times New Roman" panose="02020603050405020304" pitchFamily="18" charset="0"/>
                <a:ea typeface="Host Grotesk Medium" pitchFamily="34" charset="-122"/>
                <a:cs typeface="Times New Roman" panose="02020603050405020304" pitchFamily="18" charset="0"/>
              </a:rPr>
              <a:t>Thời</a:t>
            </a:r>
            <a:r>
              <a:rPr lang="en-US" sz="2000" dirty="0">
                <a:latin typeface="Times New Roman" panose="02020603050405020304" pitchFamily="18" charset="0"/>
                <a:ea typeface="Host Grotesk Medium" pitchFamily="34" charset="-122"/>
                <a:cs typeface="Times New Roman" panose="02020603050405020304" pitchFamily="18" charset="0"/>
              </a:rPr>
              <a:t> Gian </a:t>
            </a:r>
            <a:r>
              <a:rPr lang="en-US" sz="2000" dirty="0" err="1">
                <a:latin typeface="Times New Roman" panose="02020603050405020304" pitchFamily="18" charset="0"/>
                <a:ea typeface="Host Grotesk Medium" pitchFamily="34" charset="-122"/>
                <a:cs typeface="Times New Roman" panose="02020603050405020304" pitchFamily="18" charset="0"/>
              </a:rPr>
              <a:t>Hệ</a:t>
            </a:r>
            <a:r>
              <a:rPr lang="en-US" sz="2000" dirty="0">
                <a:latin typeface="Times New Roman" panose="02020603050405020304" pitchFamily="18" charset="0"/>
                <a:ea typeface="Host Grotesk Medium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Host Grotesk Medium" pitchFamily="34" charset="-122"/>
                <a:cs typeface="Times New Roman" panose="02020603050405020304" pitchFamily="18" charset="0"/>
              </a:rPr>
              <a:t>Thống</a:t>
            </a:r>
            <a:r>
              <a:rPr lang="en-US" sz="2000" dirty="0">
                <a:latin typeface="Times New Roman" panose="02020603050405020304" pitchFamily="18" charset="0"/>
                <a:ea typeface="Host Grotesk Medium" pitchFamily="34" charset="-122"/>
                <a:cs typeface="Times New Roman" panose="02020603050405020304" pitchFamily="18" charset="0"/>
              </a:rPr>
              <a:t>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Hệ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thống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hiển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thị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giờ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tại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(13:26:30)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ngày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tháng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cập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nhật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tự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động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A36F0FF4-C1CE-6759-DDDA-664549B4FAB8}"/>
              </a:ext>
            </a:extLst>
          </p:cNvPr>
          <p:cNvSpPr/>
          <p:nvPr/>
        </p:nvSpPr>
        <p:spPr>
          <a:xfrm>
            <a:off x="558058" y="2681250"/>
            <a:ext cx="5322181" cy="1126573"/>
          </a:xfrm>
          <a:prstGeom prst="roundRect">
            <a:avLst>
              <a:gd name="adj" fmla="val 581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r>
              <a:rPr lang="en-US" sz="2000" dirty="0" err="1">
                <a:latin typeface="Times New Roman" panose="02020603050405020304" pitchFamily="18" charset="0"/>
                <a:ea typeface="Host Grotesk Medium" pitchFamily="34" charset="-122"/>
                <a:cs typeface="Times New Roman" panose="02020603050405020304" pitchFamily="18" charset="0"/>
              </a:rPr>
              <a:t>Hiển</a:t>
            </a:r>
            <a:r>
              <a:rPr lang="en-US" sz="2000" dirty="0">
                <a:latin typeface="Times New Roman" panose="02020603050405020304" pitchFamily="18" charset="0"/>
                <a:ea typeface="Host Grotesk Medium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Host Grotesk Medium" pitchFamily="34" charset="-122"/>
                <a:cs typeface="Times New Roman" panose="02020603050405020304" pitchFamily="18" charset="0"/>
              </a:rPr>
              <a:t>thị</a:t>
            </a:r>
            <a:r>
              <a:rPr lang="en-US" sz="2000" dirty="0">
                <a:latin typeface="Times New Roman" panose="02020603050405020304" pitchFamily="18" charset="0"/>
                <a:ea typeface="Host Grotesk Medium" pitchFamily="34" charset="-122"/>
                <a:cs typeface="Times New Roman" panose="02020603050405020304" pitchFamily="18" charset="0"/>
              </a:rPr>
              <a:t> camera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Hệ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thống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hiển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thị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camera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xác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định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xe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đỗ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theo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từng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vị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trí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đỗ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F63705A7-4423-E665-F5BB-86CF627808F9}"/>
              </a:ext>
            </a:extLst>
          </p:cNvPr>
          <p:cNvSpPr/>
          <p:nvPr/>
        </p:nvSpPr>
        <p:spPr>
          <a:xfrm>
            <a:off x="543042" y="3864253"/>
            <a:ext cx="5322181" cy="938999"/>
          </a:xfrm>
          <a:prstGeom prst="roundRect">
            <a:avLst>
              <a:gd name="adj" fmla="val 581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Lịch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sử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bãi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đỗ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tìm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kiếm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tin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lịch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sử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E69CCF-FB58-4529-D64D-A54BEF119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" y="0"/>
            <a:ext cx="9139277" cy="5143500"/>
          </a:xfrm>
          <a:prstGeom prst="rect">
            <a:avLst/>
          </a:prstGeom>
        </p:spPr>
      </p:pic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A0233D42-6059-397C-DFA6-98F888892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485" y="8558"/>
            <a:ext cx="8737271" cy="411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8B36AA-5086-5432-B3AA-48405F69E597}"/>
              </a:ext>
            </a:extLst>
          </p:cNvPr>
          <p:cNvSpPr txBox="1"/>
          <p:nvPr/>
        </p:nvSpPr>
        <p:spPr>
          <a:xfrm>
            <a:off x="298026" y="8558"/>
            <a:ext cx="20929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chemeClr val="bg1"/>
                </a:solidFill>
                <a:latin typeface="Times New Roman" panose="02020603050405020304" pitchFamily="18" charset="0"/>
                <a:ea typeface="Host Grotesk Medium" pitchFamily="34" charset="-122"/>
                <a:cs typeface="Times New Roman" panose="02020603050405020304" pitchFamily="18" charset="0"/>
              </a:rPr>
              <a:t>Giám Sát Camera</a:t>
            </a:r>
            <a:endParaRPr 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20CF94-17AB-91C5-2954-1FBE26C99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779" y="939226"/>
            <a:ext cx="2886301" cy="3521740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4FCBF2A-424C-EAEA-810C-A4BA33CF6B98}"/>
              </a:ext>
            </a:extLst>
          </p:cNvPr>
          <p:cNvSpPr/>
          <p:nvPr/>
        </p:nvSpPr>
        <p:spPr>
          <a:xfrm>
            <a:off x="4238036" y="1083065"/>
            <a:ext cx="4378440" cy="272544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8FBFA2-4418-CFBE-CDEC-19E3BC5B49DD}"/>
              </a:ext>
            </a:extLst>
          </p:cNvPr>
          <p:cNvSpPr txBox="1"/>
          <p:nvPr/>
        </p:nvSpPr>
        <p:spPr>
          <a:xfrm>
            <a:off x="4091092" y="1476290"/>
            <a:ext cx="42671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Người dùng nhập IP → app tạo kết nối WebSocket bằng thư viện OkHttpClient.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Khi ESP32-CAM gửi chuỗi ảnh (Base64), app giải mã và hiển thị lên </a:t>
            </a:r>
          </a:p>
        </p:txBody>
      </p:sp>
    </p:spTree>
    <p:extLst>
      <p:ext uri="{BB962C8B-B14F-4D97-AF65-F5344CB8AC3E}">
        <p14:creationId xmlns:p14="http://schemas.microsoft.com/office/powerpoint/2010/main" val="367509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678"/>
            <a:ext cx="8737271" cy="4114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6402" y="-96439"/>
            <a:ext cx="2722586" cy="64171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80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Tìm kiếm lịch sử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7081415-B798-A467-FB45-4B1441E930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672" y="457346"/>
            <a:ext cx="2245954" cy="471324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47CD739-EA39-F95A-3861-E6A96923B048}"/>
              </a:ext>
            </a:extLst>
          </p:cNvPr>
          <p:cNvSpPr txBox="1"/>
          <p:nvPr/>
        </p:nvSpPr>
        <p:spPr>
          <a:xfrm>
            <a:off x="480907" y="611304"/>
            <a:ext cx="53644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Mô tả:</a:t>
            </a:r>
            <a:r>
              <a:rPr lang="en-US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Hiển thị toàn bộ danh sách bản ghi xe ra/vào được lưu trong Firebase, sắp xếp theo thời gian mới nhất trước.</a:t>
            </a:r>
          </a:p>
          <a:p>
            <a:r>
              <a:rPr lang="en-US" b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Đọc Dữ Liệu:</a:t>
            </a:r>
            <a:r>
              <a:rPr lang="en-US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Truy cập node "lichsu" trên Firebase Realtime Database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Hiển Thị:</a:t>
            </a:r>
            <a:r>
              <a:rPr lang="en-US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RecyclerView với thông tin biển số, vị trí, thời gian vào/ra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D3ACFCC-0E9D-3202-87ED-9AB99F03063E}"/>
              </a:ext>
            </a:extLst>
          </p:cNvPr>
          <p:cNvSpPr/>
          <p:nvPr/>
        </p:nvSpPr>
        <p:spPr>
          <a:xfrm>
            <a:off x="225940" y="2708658"/>
            <a:ext cx="6142203" cy="1917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com.google.firabase.database,androidx.recyclerview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Firebase: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mDatabase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FirebaseDatabase.getInstance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().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getReference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().child("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lichsu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");</a:t>
            </a:r>
          </a:p>
          <a:p>
            <a:pPr lvl="0"/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:Sử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RecyclerView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8A9ED2-D91B-E9E8-5F85-7800C4135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B66C74E-9D22-2E44-422B-E9822F638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678"/>
            <a:ext cx="8737271" cy="41148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714C348-66A2-0F66-52A8-BE437DCB4A68}"/>
              </a:ext>
            </a:extLst>
          </p:cNvPr>
          <p:cNvSpPr/>
          <p:nvPr/>
        </p:nvSpPr>
        <p:spPr>
          <a:xfrm>
            <a:off x="176402" y="-96439"/>
            <a:ext cx="4659758" cy="62324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tìm kiếm lịch sử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89D2A0D-69BD-C258-C179-1582550E7A54}"/>
              </a:ext>
            </a:extLst>
          </p:cNvPr>
          <p:cNvSpPr txBox="1"/>
          <p:nvPr/>
        </p:nvSpPr>
        <p:spPr>
          <a:xfrm>
            <a:off x="501487" y="513114"/>
            <a:ext cx="5811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200">
                <a:latin typeface="Times New Roman" panose="02020603050405020304" pitchFamily="18" charset="0"/>
                <a:ea typeface="Host Grotesk Medium" pitchFamily="34" charset="-122"/>
                <a:cs typeface="Times New Roman" panose="02020603050405020304" pitchFamily="18" charset="0"/>
              </a:rPr>
              <a:t>Chức Năng: </a:t>
            </a:r>
            <a:r>
              <a:rPr lang="en-US" sz="220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Cho phép người quản lý lọc và thống kê lịch sử chi tiết theo nhiều tiêu chí khác nhau</a:t>
            </a:r>
            <a:endParaRPr kumimoji="0" lang="en-US" sz="22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6A4FC87-E6E2-93B3-9463-C5C8767B2B85}"/>
              </a:ext>
            </a:extLst>
          </p:cNvPr>
          <p:cNvSpPr/>
          <p:nvPr/>
        </p:nvSpPr>
        <p:spPr>
          <a:xfrm>
            <a:off x="78813" y="1314616"/>
            <a:ext cx="3122506" cy="164113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23FF8A-5CB1-C8BB-4089-9C599F7EAC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817" y="342105"/>
            <a:ext cx="2435273" cy="46946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2A8240-63BB-C242-94C5-1065324FF547}"/>
              </a:ext>
            </a:extLst>
          </p:cNvPr>
          <p:cNvSpPr txBox="1"/>
          <p:nvPr/>
        </p:nvSpPr>
        <p:spPr>
          <a:xfrm>
            <a:off x="645497" y="1454439"/>
            <a:ext cx="18829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rgbClr val="333F70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Vị Trí Đỗ Xe</a:t>
            </a: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98681B-F1FF-0C51-BBE4-9B9FD3D3D0BC}"/>
              </a:ext>
            </a:extLst>
          </p:cNvPr>
          <p:cNvSpPr txBox="1"/>
          <p:nvPr/>
        </p:nvSpPr>
        <p:spPr>
          <a:xfrm>
            <a:off x="310800" y="1885932"/>
            <a:ext cx="264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Lọc theo từng vị trí (S1,S2,..,S10) hoặc tất cả vị trí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D761BE2-738D-7327-0C00-4F8351E81593}"/>
              </a:ext>
            </a:extLst>
          </p:cNvPr>
          <p:cNvSpPr/>
          <p:nvPr/>
        </p:nvSpPr>
        <p:spPr>
          <a:xfrm>
            <a:off x="3474210" y="1276653"/>
            <a:ext cx="3272029" cy="167909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15A7F3C-FA06-A704-0F7D-B6470E61AC11}"/>
              </a:ext>
            </a:extLst>
          </p:cNvPr>
          <p:cNvSpPr/>
          <p:nvPr/>
        </p:nvSpPr>
        <p:spPr>
          <a:xfrm>
            <a:off x="78813" y="3084688"/>
            <a:ext cx="3122506" cy="17371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EAD2767-6144-D463-C0C3-6CDD5A543D3C}"/>
              </a:ext>
            </a:extLst>
          </p:cNvPr>
          <p:cNvSpPr/>
          <p:nvPr/>
        </p:nvSpPr>
        <p:spPr>
          <a:xfrm>
            <a:off x="3459481" y="3084689"/>
            <a:ext cx="3286758" cy="173717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254947-322F-B67E-8B96-B9374A3BAAAE}"/>
              </a:ext>
            </a:extLst>
          </p:cNvPr>
          <p:cNvSpPr txBox="1"/>
          <p:nvPr/>
        </p:nvSpPr>
        <p:spPr>
          <a:xfrm>
            <a:off x="3555432" y="1320138"/>
            <a:ext cx="2757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rgbClr val="333F70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Khoảng Thời Gian</a:t>
            </a: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B8BD9A-2B01-2C8D-CB07-2231DAC6B196}"/>
              </a:ext>
            </a:extLst>
          </p:cNvPr>
          <p:cNvSpPr txBox="1"/>
          <p:nvPr/>
        </p:nvSpPr>
        <p:spPr>
          <a:xfrm>
            <a:off x="3459481" y="1647100"/>
            <a:ext cx="3359572" cy="123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US" sz="200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DatePickerDialog &amp; TimePickerDialog chọn ngày–giờ từ/đến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8D6719-9462-1E5B-0A02-05F677165B7B}"/>
              </a:ext>
            </a:extLst>
          </p:cNvPr>
          <p:cNvSpPr txBox="1"/>
          <p:nvPr/>
        </p:nvSpPr>
        <p:spPr>
          <a:xfrm>
            <a:off x="752456" y="3197772"/>
            <a:ext cx="1937173" cy="4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200" b="1">
                <a:solidFill>
                  <a:srgbClr val="333F70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Biển Số Xe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CE4471-9E3C-45AE-48BE-C8A2CD8B4659}"/>
              </a:ext>
            </a:extLst>
          </p:cNvPr>
          <p:cNvSpPr txBox="1"/>
          <p:nvPr/>
        </p:nvSpPr>
        <p:spPr>
          <a:xfrm>
            <a:off x="368069" y="3658363"/>
            <a:ext cx="2705946" cy="842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US" sz="2000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Tìm</a:t>
            </a:r>
            <a:r>
              <a:rPr lang="en-US" sz="2000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kiếm</a:t>
            </a:r>
            <a:r>
              <a:rPr lang="en-US" sz="2000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xe</a:t>
            </a:r>
            <a:r>
              <a:rPr lang="en-US" sz="2000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cụ</a:t>
            </a:r>
            <a:r>
              <a:rPr lang="en-US" sz="2000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thể</a:t>
            </a:r>
            <a:r>
              <a:rPr lang="en-US" sz="2000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qua </a:t>
            </a:r>
            <a:r>
              <a:rPr lang="en-US" sz="2000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biển</a:t>
            </a:r>
            <a:r>
              <a:rPr lang="en-US" sz="2000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 </a:t>
            </a:r>
            <a:r>
              <a:rPr lang="en-US" sz="2000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số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E3AB54-48EB-AD0E-EE15-B7356249EE8D}"/>
              </a:ext>
            </a:extLst>
          </p:cNvPr>
          <p:cNvSpPr txBox="1"/>
          <p:nvPr/>
        </p:nvSpPr>
        <p:spPr>
          <a:xfrm>
            <a:off x="3928838" y="3160372"/>
            <a:ext cx="22752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rgbClr val="333F70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Thống Kê</a:t>
            </a: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861367-44D6-3820-EBB9-5DD29A0669CE}"/>
              </a:ext>
            </a:extLst>
          </p:cNvPr>
          <p:cNvSpPr txBox="1"/>
          <p:nvPr/>
        </p:nvSpPr>
        <p:spPr>
          <a:xfrm>
            <a:off x="3619779" y="3666942"/>
            <a:ext cx="29780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Hiển thị tổng số xe vào &amp; xe đã rời trong khoảng thời gian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309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07C344-8DF3-5ACE-E0D7-B869B1E07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678"/>
            <a:ext cx="9139277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FC14D5-4BB7-DE09-5481-321B54EBB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949" y="430158"/>
            <a:ext cx="2392832" cy="4678422"/>
          </a:xfrm>
          <a:prstGeom prst="rect">
            <a:avLst/>
          </a:prstGeom>
        </p:spPr>
      </p:pic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270BB085-B8D1-22EE-00EE-00DD7B7F1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678"/>
            <a:ext cx="8737271" cy="411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C1CD98-D96B-E094-8605-2AF3D1D289F4}"/>
              </a:ext>
            </a:extLst>
          </p:cNvPr>
          <p:cNvSpPr txBox="1"/>
          <p:nvPr/>
        </p:nvSpPr>
        <p:spPr>
          <a:xfrm>
            <a:off x="345440" y="-292103"/>
            <a:ext cx="3156373" cy="685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50"/>
              </a:lnSpc>
            </a:pPr>
            <a:r>
              <a:rPr lang="en-US" b="1">
                <a:latin typeface="Times New Roman" panose="02020603050405020304" pitchFamily="18" charset="0"/>
                <a:ea typeface="Host Grotesk Medium" pitchFamily="34" charset="-122"/>
                <a:cs typeface="Times New Roman" panose="02020603050405020304" pitchFamily="18" charset="0"/>
              </a:rPr>
              <a:t>Xuất Dữ Liệu Và Báo Cáo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DFAE6D-AE07-3907-24EC-A0DE1529AE3D}"/>
              </a:ext>
            </a:extLst>
          </p:cNvPr>
          <p:cNvSpPr txBox="1"/>
          <p:nvPr/>
        </p:nvSpPr>
        <p:spPr>
          <a:xfrm>
            <a:off x="433494" y="473609"/>
            <a:ext cx="5161280" cy="842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US" b="1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Vị</a:t>
            </a:r>
            <a:r>
              <a:rPr lang="en-US" b="1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Trí</a:t>
            </a:r>
            <a:r>
              <a:rPr lang="en-US" b="1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Nằm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màn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"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Tìm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Kiếm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Lịch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".</a:t>
            </a:r>
          </a:p>
          <a:p>
            <a:pPr>
              <a:lnSpc>
                <a:spcPts val="3100"/>
              </a:lnSpc>
            </a:pP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Công</a:t>
            </a:r>
            <a:r>
              <a:rPr lang="en-US" b="1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nghệ</a:t>
            </a:r>
            <a:r>
              <a:rPr lang="en-US" b="1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Thư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viện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jExcel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API (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jxl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).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1">
            <a:extLst>
              <a:ext uri="{FF2B5EF4-FFF2-40B4-BE49-F238E27FC236}">
                <a16:creationId xmlns:a16="http://schemas.microsoft.com/office/drawing/2014/main" id="{71838B44-C402-0A30-7AAB-D94682018982}"/>
              </a:ext>
            </a:extLst>
          </p:cNvPr>
          <p:cNvSpPr/>
          <p:nvPr/>
        </p:nvSpPr>
        <p:spPr>
          <a:xfrm>
            <a:off x="115147" y="1474383"/>
            <a:ext cx="2852780" cy="1478474"/>
          </a:xfrm>
          <a:prstGeom prst="roundRect">
            <a:avLst>
              <a:gd name="adj" fmla="val 5611"/>
            </a:avLst>
          </a:prstGeom>
          <a:solidFill>
            <a:schemeClr val="accent1">
              <a:lumMod val="40000"/>
              <a:lumOff val="60000"/>
            </a:schemeClr>
          </a:solidFill>
          <a:ln w="15240">
            <a:solidFill>
              <a:schemeClr val="accent5">
                <a:lumMod val="40000"/>
                <a:lumOff val="60000"/>
              </a:schemeClr>
            </a:solidFill>
            <a:prstDash val="solid"/>
          </a:ln>
        </p:spPr>
        <p:txBody>
          <a:bodyPr/>
          <a:lstStyle/>
          <a:p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DAC899-B28B-83F7-BE6D-0C7B71D01CFA}"/>
              </a:ext>
            </a:extLst>
          </p:cNvPr>
          <p:cNvSpPr txBox="1"/>
          <p:nvPr/>
        </p:nvSpPr>
        <p:spPr>
          <a:xfrm>
            <a:off x="1059053" y="1474383"/>
            <a:ext cx="109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B1AB7B-72C9-DEF0-1312-6243FE4BD9F7}"/>
              </a:ext>
            </a:extLst>
          </p:cNvPr>
          <p:cNvSpPr txBox="1"/>
          <p:nvPr/>
        </p:nvSpPr>
        <p:spPr>
          <a:xfrm>
            <a:off x="182880" y="1752528"/>
            <a:ext cx="27850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Lấy</a:t>
            </a:r>
            <a:r>
              <a:rPr lang="en-US" b="1" dirty="0"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Dữ</a:t>
            </a:r>
            <a:r>
              <a:rPr lang="en-US" b="1" dirty="0"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Liệu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quả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lọc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currentResults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)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chuẩn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bị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">
            <a:extLst>
              <a:ext uri="{FF2B5EF4-FFF2-40B4-BE49-F238E27FC236}">
                <a16:creationId xmlns:a16="http://schemas.microsoft.com/office/drawing/2014/main" id="{5FB36335-C193-764D-EF6F-52B4789AA09E}"/>
              </a:ext>
            </a:extLst>
          </p:cNvPr>
          <p:cNvSpPr/>
          <p:nvPr/>
        </p:nvSpPr>
        <p:spPr>
          <a:xfrm>
            <a:off x="3082042" y="1454835"/>
            <a:ext cx="3274791" cy="1498022"/>
          </a:xfrm>
          <a:prstGeom prst="roundRect">
            <a:avLst>
              <a:gd name="adj" fmla="val 5611"/>
            </a:avLst>
          </a:prstGeom>
          <a:solidFill>
            <a:schemeClr val="accent1">
              <a:lumMod val="40000"/>
              <a:lumOff val="60000"/>
            </a:schemeClr>
          </a:solidFill>
          <a:ln w="15240">
            <a:solidFill>
              <a:schemeClr val="accent5">
                <a:lumMod val="40000"/>
                <a:lumOff val="60000"/>
              </a:schemeClr>
            </a:solidFill>
            <a:prstDash val="solid"/>
          </a:ln>
        </p:spPr>
        <p:txBody>
          <a:bodyPr/>
          <a:lstStyle/>
          <a:p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40CD1690-F6FE-17F2-77D6-C1146A20D1A0}"/>
              </a:ext>
            </a:extLst>
          </p:cNvPr>
          <p:cNvSpPr/>
          <p:nvPr/>
        </p:nvSpPr>
        <p:spPr>
          <a:xfrm>
            <a:off x="1112035" y="3070469"/>
            <a:ext cx="4246880" cy="1514538"/>
          </a:xfrm>
          <a:prstGeom prst="roundRect">
            <a:avLst>
              <a:gd name="adj" fmla="val 5611"/>
            </a:avLst>
          </a:prstGeom>
          <a:solidFill>
            <a:schemeClr val="accent1">
              <a:lumMod val="40000"/>
              <a:lumOff val="60000"/>
            </a:schemeClr>
          </a:solidFill>
          <a:ln w="15240">
            <a:solidFill>
              <a:schemeClr val="accent5">
                <a:lumMod val="40000"/>
                <a:lumOff val="60000"/>
              </a:schemeClr>
            </a:solidFill>
            <a:prstDash val="solid"/>
          </a:ln>
        </p:spPr>
        <p:txBody>
          <a:bodyPr/>
          <a:lstStyle/>
          <a:p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46745B-E747-85A5-012A-4AA08A5B252C}"/>
              </a:ext>
            </a:extLst>
          </p:cNvPr>
          <p:cNvSpPr txBox="1"/>
          <p:nvPr/>
        </p:nvSpPr>
        <p:spPr>
          <a:xfrm>
            <a:off x="4296649" y="1474383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E0AEC0-1C26-4131-00D5-06DDF0107988}"/>
              </a:ext>
            </a:extLst>
          </p:cNvPr>
          <p:cNvSpPr txBox="1"/>
          <p:nvPr/>
        </p:nvSpPr>
        <p:spPr>
          <a:xfrm>
            <a:off x="3100242" y="1754587"/>
            <a:ext cx="32565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Tạo</a:t>
            </a:r>
            <a:r>
              <a:rPr lang="en-US" b="1" dirty="0"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 File</a:t>
            </a:r>
          </a:p>
          <a:p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File .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xls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gồm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Biển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Vị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trí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Ngày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Giờ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Ngày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Giờ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ra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Trạng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thái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ADF8BA-C2B1-B2A0-F7BF-FD8AE6DD7E66}"/>
              </a:ext>
            </a:extLst>
          </p:cNvPr>
          <p:cNvSpPr txBox="1"/>
          <p:nvPr/>
        </p:nvSpPr>
        <p:spPr>
          <a:xfrm>
            <a:off x="2356032" y="3070468"/>
            <a:ext cx="1555684" cy="366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BD6-D5A1-6BB6-CC27-A5638D6492E6}"/>
              </a:ext>
            </a:extLst>
          </p:cNvPr>
          <p:cNvSpPr txBox="1"/>
          <p:nvPr/>
        </p:nvSpPr>
        <p:spPr>
          <a:xfrm>
            <a:off x="1112035" y="3384677"/>
            <a:ext cx="4246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Lưu</a:t>
            </a:r>
            <a:r>
              <a:rPr lang="en-US" b="1" dirty="0"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 &amp; Chia </a:t>
            </a:r>
            <a:r>
              <a:rPr lang="en-US" b="1" dirty="0" err="1"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Sẻ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Lưu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Documents/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BaiDoXe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dùng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FileProvider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&amp;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Intent.ACTION_SEND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chia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sẻ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qua Gmail, Drive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625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1922" y="1150833"/>
            <a:ext cx="2227193" cy="157895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8640" b="1">
                <a:solidFill>
                  <a:srgbClr val="257CE5">
                    <a:alpha val="20000"/>
                  </a:srgbClr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04</a:t>
            </a:r>
            <a:endParaRPr lang="en-US" sz="144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531230" y="2671962"/>
            <a:ext cx="4584374" cy="64171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800" b="1">
                <a:solidFill>
                  <a:srgbClr val="164088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Thiết kế chế tạo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02052" y="446521"/>
            <a:ext cx="3739896" cy="85478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vi-VN" sz="4032" b="1">
                <a:solidFill>
                  <a:srgbClr val="FFFFFF"/>
                </a:solidFill>
                <a:latin typeface="+mj-lt"/>
                <a:ea typeface="Noto Sans SC" pitchFamily="34" charset="-122"/>
                <a:cs typeface="Noto Sans SC" pitchFamily="34" charset="-120"/>
              </a:rPr>
              <a:t>NỘI DUNG</a:t>
            </a:r>
            <a:endParaRPr lang="en-US" sz="1440">
              <a:latin typeface="+mj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B9A1F80-FDD2-7CF1-D746-0712D0441BA3}"/>
              </a:ext>
            </a:extLst>
          </p:cNvPr>
          <p:cNvGrpSpPr/>
          <p:nvPr/>
        </p:nvGrpSpPr>
        <p:grpSpPr>
          <a:xfrm>
            <a:off x="448142" y="2068389"/>
            <a:ext cx="4507820" cy="641714"/>
            <a:chOff x="707833" y="2137688"/>
            <a:chExt cx="4298637" cy="641714"/>
          </a:xfrm>
        </p:grpSpPr>
        <p:sp>
          <p:nvSpPr>
            <p:cNvPr id="3" name="Text 1"/>
            <p:cNvSpPr/>
            <p:nvPr/>
          </p:nvSpPr>
          <p:spPr>
            <a:xfrm>
              <a:off x="1266574" y="2242844"/>
              <a:ext cx="3739896" cy="429768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ctr"/>
            <a:lstStyle/>
            <a:p>
              <a:pPr marL="0" indent="0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2000" dirty="0" err="1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Tổng</a:t>
              </a:r>
              <a:r>
                <a:rPr lang="en-US" sz="2000" dirty="0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quan</a:t>
              </a:r>
              <a:r>
                <a:rPr lang="en-US" sz="2000" dirty="0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về</a:t>
              </a:r>
              <a:r>
                <a:rPr lang="en-US" sz="2000" dirty="0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 </a:t>
              </a:r>
              <a:r>
                <a:rPr lang="vi-VN" sz="2000" dirty="0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hệ thống quản lí </a:t>
              </a:r>
              <a:r>
                <a:rPr lang="en-US" sz="2000" dirty="0" err="1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bãi</a:t>
              </a:r>
              <a:r>
                <a:rPr lang="en-US" sz="2000" dirty="0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đỗ</a:t>
              </a:r>
              <a:r>
                <a:rPr lang="en-US" sz="2000" dirty="0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xe</a:t>
              </a:r>
              <a:r>
                <a:rPr lang="en-US" sz="2000" dirty="0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thông</a:t>
              </a:r>
              <a:r>
                <a:rPr lang="en-US" sz="2000" dirty="0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minh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Text 2"/>
            <p:cNvSpPr/>
            <p:nvPr/>
          </p:nvSpPr>
          <p:spPr>
            <a:xfrm>
              <a:off x="707833" y="2137688"/>
              <a:ext cx="713232" cy="641714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 algn="ctr">
                <a:lnSpc>
                  <a:spcPct val="112500"/>
                </a:lnSpc>
                <a:spcBef>
                  <a:spcPts val="375"/>
                </a:spcBef>
                <a:buNone/>
              </a:pPr>
              <a:r>
                <a:rPr lang="en-US" sz="2800" b="1">
                  <a:solidFill>
                    <a:srgbClr val="257CE5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01</a:t>
              </a:r>
              <a:endParaRPr 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A5853DD-3DE8-E895-189E-734516F35DEC}"/>
              </a:ext>
            </a:extLst>
          </p:cNvPr>
          <p:cNvGrpSpPr/>
          <p:nvPr/>
        </p:nvGrpSpPr>
        <p:grpSpPr>
          <a:xfrm>
            <a:off x="5037472" y="2055671"/>
            <a:ext cx="3894170" cy="652358"/>
            <a:chOff x="4541083" y="2137688"/>
            <a:chExt cx="3894170" cy="652358"/>
          </a:xfrm>
        </p:grpSpPr>
        <p:sp>
          <p:nvSpPr>
            <p:cNvPr id="5" name="Text 3"/>
            <p:cNvSpPr/>
            <p:nvPr/>
          </p:nvSpPr>
          <p:spPr>
            <a:xfrm>
              <a:off x="5099303" y="2256560"/>
              <a:ext cx="3335950" cy="402336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ctr"/>
            <a:lstStyle/>
            <a:p>
              <a:pPr marL="0" indent="0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vi-VN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Nguyên lý cảm biến</a:t>
              </a:r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 4"/>
            <p:cNvSpPr/>
            <p:nvPr/>
          </p:nvSpPr>
          <p:spPr>
            <a:xfrm>
              <a:off x="4541083" y="2137688"/>
              <a:ext cx="713232" cy="652358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 algn="ctr">
                <a:lnSpc>
                  <a:spcPct val="112500"/>
                </a:lnSpc>
                <a:spcBef>
                  <a:spcPts val="375"/>
                </a:spcBef>
                <a:buNone/>
              </a:pPr>
              <a:r>
                <a:rPr lang="en-US" sz="2800" b="1">
                  <a:solidFill>
                    <a:srgbClr val="257CE5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02</a:t>
              </a:r>
              <a:endParaRPr 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AE537CB-FC95-30D7-1490-3635630651B2}"/>
              </a:ext>
            </a:extLst>
          </p:cNvPr>
          <p:cNvGrpSpPr/>
          <p:nvPr/>
        </p:nvGrpSpPr>
        <p:grpSpPr>
          <a:xfrm>
            <a:off x="448142" y="2833837"/>
            <a:ext cx="3894605" cy="641714"/>
            <a:chOff x="707918" y="2828975"/>
            <a:chExt cx="3894605" cy="641714"/>
          </a:xfrm>
        </p:grpSpPr>
        <p:sp>
          <p:nvSpPr>
            <p:cNvPr id="7" name="Text 5"/>
            <p:cNvSpPr/>
            <p:nvPr/>
          </p:nvSpPr>
          <p:spPr>
            <a:xfrm>
              <a:off x="1267052" y="2947847"/>
              <a:ext cx="3335471" cy="402336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ctr"/>
            <a:lstStyle/>
            <a:p>
              <a:pPr marL="0" indent="0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2000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Ứng dụng điều khiển</a:t>
              </a:r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 6"/>
            <p:cNvSpPr/>
            <p:nvPr/>
          </p:nvSpPr>
          <p:spPr>
            <a:xfrm>
              <a:off x="707918" y="2828975"/>
              <a:ext cx="713232" cy="641714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 algn="ctr">
                <a:lnSpc>
                  <a:spcPct val="112500"/>
                </a:lnSpc>
                <a:spcBef>
                  <a:spcPts val="375"/>
                </a:spcBef>
                <a:buNone/>
              </a:pPr>
              <a:r>
                <a:rPr lang="en-US" sz="2800" b="1">
                  <a:solidFill>
                    <a:srgbClr val="257CE5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03</a:t>
              </a:r>
              <a:endParaRPr 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F5E59A3-8BBB-C632-F0EA-2D51BC108577}"/>
              </a:ext>
            </a:extLst>
          </p:cNvPr>
          <p:cNvGrpSpPr/>
          <p:nvPr/>
        </p:nvGrpSpPr>
        <p:grpSpPr>
          <a:xfrm>
            <a:off x="5037472" y="2828975"/>
            <a:ext cx="3962674" cy="652358"/>
            <a:chOff x="5037472" y="2828975"/>
            <a:chExt cx="3962674" cy="652358"/>
          </a:xfrm>
        </p:grpSpPr>
        <p:sp>
          <p:nvSpPr>
            <p:cNvPr id="9" name="Text 7"/>
            <p:cNvSpPr/>
            <p:nvPr/>
          </p:nvSpPr>
          <p:spPr>
            <a:xfrm>
              <a:off x="5663282" y="2947847"/>
              <a:ext cx="3336864" cy="402336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ctr"/>
            <a:lstStyle/>
            <a:p>
              <a:pPr marL="0" indent="0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2000" err="1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Thiết</a:t>
              </a:r>
              <a:r>
                <a:rPr lang="en-US" sz="2000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2000" err="1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kế</a:t>
              </a:r>
              <a:r>
                <a:rPr lang="en-US" sz="2000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2000" err="1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chế</a:t>
              </a:r>
              <a:r>
                <a:rPr lang="en-US" sz="2000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2000" err="1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tạo</a:t>
              </a:r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 8"/>
            <p:cNvSpPr/>
            <p:nvPr/>
          </p:nvSpPr>
          <p:spPr>
            <a:xfrm>
              <a:off x="5037472" y="2828975"/>
              <a:ext cx="713232" cy="652358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 algn="ctr">
                <a:lnSpc>
                  <a:spcPct val="112500"/>
                </a:lnSpc>
                <a:spcBef>
                  <a:spcPts val="375"/>
                </a:spcBef>
                <a:buNone/>
              </a:pPr>
              <a:r>
                <a:rPr lang="en-US" sz="2800" b="1">
                  <a:solidFill>
                    <a:srgbClr val="257CE5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04</a:t>
              </a:r>
              <a:endParaRPr 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CF548FA-F3CA-DC9C-8F7F-81A5EEB0D742}"/>
              </a:ext>
            </a:extLst>
          </p:cNvPr>
          <p:cNvGrpSpPr/>
          <p:nvPr/>
        </p:nvGrpSpPr>
        <p:grpSpPr>
          <a:xfrm>
            <a:off x="2995017" y="3639134"/>
            <a:ext cx="3894605" cy="641714"/>
            <a:chOff x="707918" y="3520262"/>
            <a:chExt cx="3894605" cy="641714"/>
          </a:xfrm>
        </p:grpSpPr>
        <p:sp>
          <p:nvSpPr>
            <p:cNvPr id="11" name="Text 9"/>
            <p:cNvSpPr/>
            <p:nvPr/>
          </p:nvSpPr>
          <p:spPr>
            <a:xfrm>
              <a:off x="1266658" y="3639134"/>
              <a:ext cx="3335865" cy="402336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ctr"/>
            <a:lstStyle/>
            <a:p>
              <a:pPr marL="0" indent="0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2000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Kết quả và đánh giá</a:t>
              </a:r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 10"/>
            <p:cNvSpPr/>
            <p:nvPr/>
          </p:nvSpPr>
          <p:spPr>
            <a:xfrm>
              <a:off x="707918" y="3520262"/>
              <a:ext cx="713232" cy="641714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 algn="ctr">
                <a:lnSpc>
                  <a:spcPct val="112500"/>
                </a:lnSpc>
                <a:spcBef>
                  <a:spcPts val="375"/>
                </a:spcBef>
                <a:buNone/>
              </a:pPr>
              <a:r>
                <a:rPr lang="en-US" sz="2800" b="1">
                  <a:solidFill>
                    <a:srgbClr val="257CE5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05</a:t>
              </a:r>
              <a:endParaRPr 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972" y="153681"/>
            <a:ext cx="8737271" cy="4114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9571" y="28753"/>
            <a:ext cx="8005161" cy="64171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80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Quá trình lắp ráp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390100" y="1187692"/>
            <a:ext cx="0" cy="3660054"/>
          </a:xfrm>
          <a:custGeom>
            <a:avLst/>
            <a:gdLst/>
            <a:ahLst/>
            <a:cxnLst/>
            <a:rect l="l" t="t" r="r" b="b"/>
            <a:pathLst>
              <a:path h="3660054">
                <a:moveTo>
                  <a:pt x="0" y="0"/>
                </a:moveTo>
                <a:moveTo>
                  <a:pt x="0" y="0"/>
                </a:moveTo>
                <a:lnTo>
                  <a:pt x="0" y="3660054"/>
                </a:lnTo>
              </a:path>
            </a:pathLst>
          </a:custGeom>
          <a:noFill/>
          <a:ln w="19736">
            <a:solidFill>
              <a:srgbClr val="257CE5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304842" y="1096096"/>
            <a:ext cx="189462" cy="189462"/>
          </a:xfrm>
          <a:custGeom>
            <a:avLst/>
            <a:gdLst/>
            <a:ahLst/>
            <a:cxnLst/>
            <a:rect l="l" t="t" r="r" b="b"/>
            <a:pathLst>
              <a:path w="189462" h="189462">
                <a:moveTo>
                  <a:pt x="94731" y="0"/>
                </a:moveTo>
                <a:moveTo>
                  <a:pt x="94731" y="0"/>
                </a:moveTo>
                <a:cubicBezTo>
                  <a:pt x="147014" y="0"/>
                  <a:pt x="189462" y="42448"/>
                  <a:pt x="189462" y="94731"/>
                </a:cubicBezTo>
                <a:cubicBezTo>
                  <a:pt x="189462" y="147014"/>
                  <a:pt x="147014" y="189462"/>
                  <a:pt x="94731" y="189462"/>
                </a:cubicBezTo>
                <a:cubicBezTo>
                  <a:pt x="42448" y="189462"/>
                  <a:pt x="0" y="147014"/>
                  <a:pt x="0" y="94731"/>
                </a:cubicBezTo>
                <a:cubicBezTo>
                  <a:pt x="0" y="42448"/>
                  <a:pt x="42448" y="0"/>
                  <a:pt x="94731" y="0"/>
                </a:cubicBezTo>
                <a:close/>
              </a:path>
            </a:pathLst>
          </a:custGeom>
          <a:solidFill>
            <a:srgbClr val="257C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2504386" y="1187692"/>
            <a:ext cx="0" cy="3660054"/>
          </a:xfrm>
          <a:custGeom>
            <a:avLst/>
            <a:gdLst/>
            <a:ahLst/>
            <a:cxnLst/>
            <a:rect l="l" t="t" r="r" b="b"/>
            <a:pathLst>
              <a:path h="3660054">
                <a:moveTo>
                  <a:pt x="0" y="0"/>
                </a:moveTo>
                <a:moveTo>
                  <a:pt x="0" y="0"/>
                </a:moveTo>
                <a:lnTo>
                  <a:pt x="0" y="3660054"/>
                </a:lnTo>
              </a:path>
            </a:pathLst>
          </a:custGeom>
          <a:noFill/>
          <a:ln w="19736">
            <a:solidFill>
              <a:srgbClr val="0178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2409655" y="1096096"/>
            <a:ext cx="189462" cy="189462"/>
          </a:xfrm>
          <a:custGeom>
            <a:avLst/>
            <a:gdLst/>
            <a:ahLst/>
            <a:cxnLst/>
            <a:rect l="l" t="t" r="r" b="b"/>
            <a:pathLst>
              <a:path w="189462" h="189462">
                <a:moveTo>
                  <a:pt x="94731" y="0"/>
                </a:moveTo>
                <a:moveTo>
                  <a:pt x="94731" y="0"/>
                </a:moveTo>
                <a:cubicBezTo>
                  <a:pt x="147014" y="0"/>
                  <a:pt x="189462" y="42448"/>
                  <a:pt x="189462" y="94731"/>
                </a:cubicBezTo>
                <a:cubicBezTo>
                  <a:pt x="189462" y="147014"/>
                  <a:pt x="147014" y="189462"/>
                  <a:pt x="94731" y="189462"/>
                </a:cubicBezTo>
                <a:cubicBezTo>
                  <a:pt x="42448" y="189462"/>
                  <a:pt x="0" y="147014"/>
                  <a:pt x="0" y="94731"/>
                </a:cubicBezTo>
                <a:cubicBezTo>
                  <a:pt x="0" y="42448"/>
                  <a:pt x="42448" y="0"/>
                  <a:pt x="94731" y="0"/>
                </a:cubicBezTo>
                <a:close/>
              </a:path>
            </a:pathLst>
          </a:custGeom>
          <a:solidFill>
            <a:srgbClr val="0178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4661050" y="1187692"/>
            <a:ext cx="0" cy="3660054"/>
          </a:xfrm>
          <a:custGeom>
            <a:avLst/>
            <a:gdLst/>
            <a:ahLst/>
            <a:cxnLst/>
            <a:rect l="l" t="t" r="r" b="b"/>
            <a:pathLst>
              <a:path h="3660054">
                <a:moveTo>
                  <a:pt x="0" y="0"/>
                </a:moveTo>
                <a:moveTo>
                  <a:pt x="0" y="0"/>
                </a:moveTo>
                <a:lnTo>
                  <a:pt x="0" y="3660054"/>
                </a:lnTo>
              </a:path>
            </a:pathLst>
          </a:custGeom>
          <a:noFill/>
          <a:ln w="19736">
            <a:solidFill>
              <a:srgbClr val="257CE5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4566319" y="1096096"/>
            <a:ext cx="189462" cy="189462"/>
          </a:xfrm>
          <a:custGeom>
            <a:avLst/>
            <a:gdLst/>
            <a:ahLst/>
            <a:cxnLst/>
            <a:rect l="l" t="t" r="r" b="b"/>
            <a:pathLst>
              <a:path w="189462" h="189462">
                <a:moveTo>
                  <a:pt x="94731" y="0"/>
                </a:moveTo>
                <a:moveTo>
                  <a:pt x="94731" y="0"/>
                </a:moveTo>
                <a:cubicBezTo>
                  <a:pt x="147014" y="0"/>
                  <a:pt x="189462" y="42448"/>
                  <a:pt x="189462" y="94731"/>
                </a:cubicBezTo>
                <a:cubicBezTo>
                  <a:pt x="189462" y="147014"/>
                  <a:pt x="147014" y="189462"/>
                  <a:pt x="94731" y="189462"/>
                </a:cubicBezTo>
                <a:cubicBezTo>
                  <a:pt x="42448" y="189462"/>
                  <a:pt x="0" y="147014"/>
                  <a:pt x="0" y="94731"/>
                </a:cubicBezTo>
                <a:cubicBezTo>
                  <a:pt x="0" y="42448"/>
                  <a:pt x="42448" y="0"/>
                  <a:pt x="94731" y="0"/>
                </a:cubicBezTo>
                <a:close/>
              </a:path>
            </a:pathLst>
          </a:custGeom>
          <a:solidFill>
            <a:srgbClr val="257C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6828200" y="1187692"/>
            <a:ext cx="0" cy="3660054"/>
          </a:xfrm>
          <a:custGeom>
            <a:avLst/>
            <a:gdLst/>
            <a:ahLst/>
            <a:cxnLst/>
            <a:rect l="l" t="t" r="r" b="b"/>
            <a:pathLst>
              <a:path h="3660054">
                <a:moveTo>
                  <a:pt x="0" y="0"/>
                </a:moveTo>
                <a:moveTo>
                  <a:pt x="0" y="0"/>
                </a:moveTo>
                <a:lnTo>
                  <a:pt x="0" y="3660054"/>
                </a:lnTo>
              </a:path>
            </a:pathLst>
          </a:custGeom>
          <a:noFill/>
          <a:ln w="19736">
            <a:solidFill>
              <a:srgbClr val="0178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6733469" y="1096096"/>
            <a:ext cx="189462" cy="189462"/>
          </a:xfrm>
          <a:custGeom>
            <a:avLst/>
            <a:gdLst/>
            <a:ahLst/>
            <a:cxnLst/>
            <a:rect l="l" t="t" r="r" b="b"/>
            <a:pathLst>
              <a:path w="189462" h="189462">
                <a:moveTo>
                  <a:pt x="94731" y="0"/>
                </a:moveTo>
                <a:moveTo>
                  <a:pt x="94731" y="0"/>
                </a:moveTo>
                <a:cubicBezTo>
                  <a:pt x="147014" y="0"/>
                  <a:pt x="189462" y="42448"/>
                  <a:pt x="189462" y="94731"/>
                </a:cubicBezTo>
                <a:cubicBezTo>
                  <a:pt x="189462" y="147014"/>
                  <a:pt x="147014" y="189462"/>
                  <a:pt x="94731" y="189462"/>
                </a:cubicBezTo>
                <a:cubicBezTo>
                  <a:pt x="42448" y="189462"/>
                  <a:pt x="0" y="147014"/>
                  <a:pt x="0" y="94731"/>
                </a:cubicBezTo>
                <a:cubicBezTo>
                  <a:pt x="0" y="42448"/>
                  <a:pt x="42448" y="0"/>
                  <a:pt x="94731" y="0"/>
                </a:cubicBezTo>
                <a:close/>
              </a:path>
            </a:pathLst>
          </a:custGeom>
          <a:solidFill>
            <a:srgbClr val="0178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484831" y="1380883"/>
            <a:ext cx="1953132" cy="422585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000" b="1">
                <a:solidFill>
                  <a:srgbClr val="257CE5"/>
                </a:solidFill>
                <a:latin typeface="Times New Roman" panose="02020603050405020304" pitchFamily="18" charset="0"/>
                <a:ea typeface="Noto Sans" pitchFamily="34" charset="-122"/>
                <a:cs typeface="Times New Roman" panose="02020603050405020304" pitchFamily="18" charset="0"/>
              </a:rPr>
              <a:t>Xây dựng mô hình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400589" y="1852503"/>
            <a:ext cx="2127086" cy="102335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>
                <a:solidFill>
                  <a:srgbClr val="00070F"/>
                </a:solidFill>
                <a:latin typeface="Times New Roman" panose="02020603050405020304" pitchFamily="18" charset="0"/>
                <a:ea typeface="Noto Sans" pitchFamily="34" charset="-122"/>
                <a:cs typeface="Times New Roman" panose="02020603050405020304" pitchFamily="18" charset="0"/>
              </a:rPr>
              <a:t>Thiết kế khung bãi đỗ xe và lắp đặt các linh kiện điện tử.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2615405" y="1380883"/>
            <a:ext cx="1953132" cy="422585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000" b="1">
                <a:solidFill>
                  <a:srgbClr val="0178FF"/>
                </a:solidFill>
                <a:latin typeface="Times New Roman" panose="02020603050405020304" pitchFamily="18" charset="0"/>
                <a:ea typeface="Noto Sans" pitchFamily="34" charset="-122"/>
                <a:cs typeface="Times New Roman" panose="02020603050405020304" pitchFamily="18" charset="0"/>
              </a:rPr>
              <a:t>Kiểm tra linh kiện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2596900" y="1752450"/>
            <a:ext cx="2020431" cy="13003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>
                <a:solidFill>
                  <a:srgbClr val="00070F"/>
                </a:solidFill>
                <a:latin typeface="Times New Roman" panose="02020603050405020304" pitchFamily="18" charset="0"/>
                <a:ea typeface="Noto Sans" pitchFamily="34" charset="-122"/>
                <a:cs typeface="Times New Roman" panose="02020603050405020304" pitchFamily="18" charset="0"/>
              </a:rPr>
              <a:t>Thử nghiệm hoạt động của cảm biến và các thiết bị điều khiển.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4646295" y="1285558"/>
            <a:ext cx="2196660" cy="422585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000" b="1">
                <a:solidFill>
                  <a:srgbClr val="257CE5"/>
                </a:solidFill>
                <a:latin typeface="Times New Roman" panose="02020603050405020304" pitchFamily="18" charset="0"/>
                <a:ea typeface="Noto Sans" pitchFamily="34" charset="-122"/>
                <a:cs typeface="Times New Roman" panose="02020603050405020304" pitchFamily="18" charset="0"/>
              </a:rPr>
              <a:t>Kết nối hệ thống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4"/>
          <p:cNvSpPr/>
          <p:nvPr/>
        </p:nvSpPr>
        <p:spPr>
          <a:xfrm>
            <a:off x="4736618" y="1606536"/>
            <a:ext cx="1953132" cy="13003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>
                <a:solidFill>
                  <a:srgbClr val="00070F"/>
                </a:solidFill>
                <a:latin typeface="Times New Roman" panose="02020603050405020304" pitchFamily="18" charset="0"/>
                <a:ea typeface="Noto Sans" pitchFamily="34" charset="-122"/>
                <a:cs typeface="Times New Roman" panose="02020603050405020304" pitchFamily="18" charset="0"/>
              </a:rPr>
              <a:t>Tích hợp Firebase và thiết lập giao tiếp </a:t>
            </a:r>
            <a:r>
              <a:rPr lang="en-US" err="1">
                <a:solidFill>
                  <a:srgbClr val="00070F"/>
                </a:solidFill>
                <a:latin typeface="Times New Roman" panose="02020603050405020304" pitchFamily="18" charset="0"/>
                <a:ea typeface="Noto Sans" pitchFamily="34" charset="-122"/>
                <a:cs typeface="Times New Roman" panose="02020603050405020304" pitchFamily="18" charset="0"/>
              </a:rPr>
              <a:t>giữa</a:t>
            </a:r>
            <a:r>
              <a:rPr lang="en-US">
                <a:solidFill>
                  <a:srgbClr val="00070F"/>
                </a:solidFill>
                <a:latin typeface="Times New Roman" panose="02020603050405020304" pitchFamily="18" charset="0"/>
                <a:ea typeface="Noto Sans" pitchFamily="34" charset="-122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rgbClr val="00070F"/>
                </a:solidFill>
                <a:latin typeface="Times New Roman" panose="02020603050405020304" pitchFamily="18" charset="0"/>
                <a:ea typeface="Noto Sans" pitchFamily="34" charset="-122"/>
                <a:cs typeface="Times New Roman" panose="02020603050405020304" pitchFamily="18" charset="0"/>
              </a:rPr>
              <a:t>các</a:t>
            </a:r>
            <a:r>
              <a:rPr lang="en-US">
                <a:solidFill>
                  <a:srgbClr val="00070F"/>
                </a:solidFill>
                <a:latin typeface="Times New Roman" panose="02020603050405020304" pitchFamily="18" charset="0"/>
                <a:ea typeface="Noto Sans" pitchFamily="34" charset="-122"/>
                <a:cs typeface="Times New Roman" panose="02020603050405020304" pitchFamily="18" charset="0"/>
              </a:rPr>
              <a:t> thành phần.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5"/>
          <p:cNvSpPr/>
          <p:nvPr/>
        </p:nvSpPr>
        <p:spPr>
          <a:xfrm>
            <a:off x="6765317" y="1298438"/>
            <a:ext cx="2400847" cy="422585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000" b="1">
                <a:solidFill>
                  <a:srgbClr val="0178FF"/>
                </a:solidFill>
                <a:latin typeface="Times New Roman" panose="02020603050405020304" pitchFamily="18" charset="0"/>
                <a:ea typeface="Noto Sans" pitchFamily="34" charset="-122"/>
                <a:cs typeface="Times New Roman" panose="02020603050405020304" pitchFamily="18" charset="0"/>
              </a:rPr>
              <a:t>Hoàn thiện mô hình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16"/>
          <p:cNvSpPr/>
          <p:nvPr/>
        </p:nvSpPr>
        <p:spPr>
          <a:xfrm>
            <a:off x="6859977" y="1708143"/>
            <a:ext cx="2257974" cy="102335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>
                <a:solidFill>
                  <a:srgbClr val="00070F"/>
                </a:solidFill>
                <a:latin typeface="Times New Roman" panose="02020603050405020304" pitchFamily="18" charset="0"/>
                <a:ea typeface="Noto Sans" pitchFamily="34" charset="-122"/>
                <a:cs typeface="Times New Roman" panose="02020603050405020304" pitchFamily="18" charset="0"/>
              </a:rPr>
              <a:t>Lắp ráp cuối cùng và kiểm tra toàn bộ hệ thống.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11A0EA8-547C-60BC-169B-9E51B37A96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68" y="3003023"/>
            <a:ext cx="2030552" cy="1867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D3559F6-0122-E3D5-3985-FD8DF70A15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3960" y="2971314"/>
            <a:ext cx="1850979" cy="187643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90EFCC-457D-A26F-D379-0D5ABB73D2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864202" y="2909105"/>
            <a:ext cx="1855578" cy="189767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9692561-CC05-D86A-1F96-8131E0E4339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919" y="2906892"/>
            <a:ext cx="2196660" cy="1869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85518" y="1269081"/>
            <a:ext cx="2227193" cy="157895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8640" b="1">
                <a:solidFill>
                  <a:srgbClr val="257CE5">
                    <a:alpha val="20000"/>
                  </a:srgbClr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05</a:t>
            </a:r>
            <a:endParaRPr lang="en-US" sz="144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973190" y="2527182"/>
            <a:ext cx="4584374" cy="64171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800" b="1">
                <a:solidFill>
                  <a:srgbClr val="164088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Kết quả và đánh giá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72" y="153681"/>
            <a:ext cx="8737271" cy="4114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1250" y="43944"/>
            <a:ext cx="8005161" cy="64171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80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Kiểm tra ESP32CAM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246080" y="1150900"/>
            <a:ext cx="2063154" cy="3520929"/>
          </a:xfrm>
          <a:custGeom>
            <a:avLst/>
            <a:gdLst/>
            <a:ahLst/>
            <a:cxnLst/>
            <a:rect l="l" t="t" r="r" b="b"/>
            <a:pathLst>
              <a:path w="2063154" h="3520929">
                <a:moveTo>
                  <a:pt x="0" y="0"/>
                </a:moveTo>
                <a:moveTo>
                  <a:pt x="0" y="0"/>
                </a:moveTo>
                <a:lnTo>
                  <a:pt x="2063154" y="0"/>
                </a:lnTo>
                <a:lnTo>
                  <a:pt x="2063154" y="3520929"/>
                </a:lnTo>
                <a:lnTo>
                  <a:pt x="0" y="3520929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257C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239813" y="1017993"/>
            <a:ext cx="2075688" cy="585216"/>
          </a:xfrm>
          <a:custGeom>
            <a:avLst/>
            <a:gdLst/>
            <a:ahLst/>
            <a:cxnLst/>
            <a:rect l="l" t="t" r="r" b="b"/>
            <a:pathLst>
              <a:path w="2075688" h="585216">
                <a:moveTo>
                  <a:pt x="0" y="0"/>
                </a:moveTo>
                <a:moveTo>
                  <a:pt x="0" y="0"/>
                </a:moveTo>
                <a:lnTo>
                  <a:pt x="2075688" y="0"/>
                </a:lnTo>
                <a:lnTo>
                  <a:pt x="2075688" y="585216"/>
                </a:lnTo>
                <a:lnTo>
                  <a:pt x="0" y="585216"/>
                </a:lnTo>
                <a:close/>
              </a:path>
            </a:pathLst>
          </a:custGeom>
          <a:solidFill>
            <a:srgbClr val="257C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668379" y="3788613"/>
            <a:ext cx="479266" cy="787811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endParaRPr lang="en-US" sz="1440"/>
          </a:p>
        </p:txBody>
      </p:sp>
      <p:sp>
        <p:nvSpPr>
          <p:cNvPr id="8" name="Shape 5"/>
          <p:cNvSpPr/>
          <p:nvPr/>
        </p:nvSpPr>
        <p:spPr>
          <a:xfrm>
            <a:off x="2436125" y="1150900"/>
            <a:ext cx="2063154" cy="3520929"/>
          </a:xfrm>
          <a:custGeom>
            <a:avLst/>
            <a:gdLst/>
            <a:ahLst/>
            <a:cxnLst/>
            <a:rect l="l" t="t" r="r" b="b"/>
            <a:pathLst>
              <a:path w="2063154" h="3520929">
                <a:moveTo>
                  <a:pt x="0" y="0"/>
                </a:moveTo>
                <a:moveTo>
                  <a:pt x="0" y="0"/>
                </a:moveTo>
                <a:lnTo>
                  <a:pt x="2063154" y="0"/>
                </a:lnTo>
                <a:lnTo>
                  <a:pt x="2063154" y="3520929"/>
                </a:lnTo>
                <a:lnTo>
                  <a:pt x="0" y="3520929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178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2436202" y="1017993"/>
            <a:ext cx="2075688" cy="585216"/>
          </a:xfrm>
          <a:custGeom>
            <a:avLst/>
            <a:gdLst/>
            <a:ahLst/>
            <a:cxnLst/>
            <a:rect l="l" t="t" r="r" b="b"/>
            <a:pathLst>
              <a:path w="2075688" h="585216">
                <a:moveTo>
                  <a:pt x="0" y="0"/>
                </a:moveTo>
                <a:moveTo>
                  <a:pt x="0" y="0"/>
                </a:moveTo>
                <a:lnTo>
                  <a:pt x="2075688" y="0"/>
                </a:lnTo>
                <a:lnTo>
                  <a:pt x="2075688" y="585216"/>
                </a:lnTo>
                <a:lnTo>
                  <a:pt x="0" y="585216"/>
                </a:lnTo>
                <a:close/>
              </a:path>
            </a:pathLst>
          </a:custGeom>
          <a:solidFill>
            <a:srgbClr val="0178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2442267" y="3954632"/>
            <a:ext cx="635122" cy="4289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endParaRPr lang="en-US" sz="1440"/>
          </a:p>
        </p:txBody>
      </p:sp>
      <p:sp>
        <p:nvSpPr>
          <p:cNvPr id="11" name="Text 8"/>
          <p:cNvSpPr/>
          <p:nvPr/>
        </p:nvSpPr>
        <p:spPr>
          <a:xfrm>
            <a:off x="3864565" y="3788613"/>
            <a:ext cx="479266" cy="787811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endParaRPr lang="en-US" sz="1440"/>
          </a:p>
        </p:txBody>
      </p:sp>
      <p:sp>
        <p:nvSpPr>
          <p:cNvPr id="12" name="Shape 9"/>
          <p:cNvSpPr/>
          <p:nvPr/>
        </p:nvSpPr>
        <p:spPr>
          <a:xfrm>
            <a:off x="4632312" y="1150900"/>
            <a:ext cx="2063154" cy="3520929"/>
          </a:xfrm>
          <a:custGeom>
            <a:avLst/>
            <a:gdLst/>
            <a:ahLst/>
            <a:cxnLst/>
            <a:rect l="l" t="t" r="r" b="b"/>
            <a:pathLst>
              <a:path w="2063154" h="3520929">
                <a:moveTo>
                  <a:pt x="0" y="0"/>
                </a:moveTo>
                <a:moveTo>
                  <a:pt x="0" y="0"/>
                </a:moveTo>
                <a:lnTo>
                  <a:pt x="2063154" y="0"/>
                </a:lnTo>
                <a:lnTo>
                  <a:pt x="2063154" y="3520929"/>
                </a:lnTo>
                <a:lnTo>
                  <a:pt x="0" y="3520929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257C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4632312" y="1017993"/>
            <a:ext cx="2075688" cy="585216"/>
          </a:xfrm>
          <a:custGeom>
            <a:avLst/>
            <a:gdLst/>
            <a:ahLst/>
            <a:cxnLst/>
            <a:rect l="l" t="t" r="r" b="b"/>
            <a:pathLst>
              <a:path w="2075688" h="585216">
                <a:moveTo>
                  <a:pt x="0" y="0"/>
                </a:moveTo>
                <a:moveTo>
                  <a:pt x="0" y="0"/>
                </a:moveTo>
                <a:lnTo>
                  <a:pt x="2075688" y="0"/>
                </a:lnTo>
                <a:lnTo>
                  <a:pt x="2075688" y="585216"/>
                </a:lnTo>
                <a:lnTo>
                  <a:pt x="0" y="585216"/>
                </a:lnTo>
                <a:close/>
              </a:path>
            </a:pathLst>
          </a:custGeom>
          <a:solidFill>
            <a:srgbClr val="257C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4638454" y="3954632"/>
            <a:ext cx="635122" cy="4289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endParaRPr lang="en-US" sz="1440"/>
          </a:p>
        </p:txBody>
      </p:sp>
      <p:sp>
        <p:nvSpPr>
          <p:cNvPr id="15" name="Text 12"/>
          <p:cNvSpPr/>
          <p:nvPr/>
        </p:nvSpPr>
        <p:spPr>
          <a:xfrm>
            <a:off x="6060752" y="3788613"/>
            <a:ext cx="479266" cy="787811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endParaRPr lang="en-US" sz="1440"/>
          </a:p>
        </p:txBody>
      </p:sp>
      <p:sp>
        <p:nvSpPr>
          <p:cNvPr id="16" name="Shape 13"/>
          <p:cNvSpPr/>
          <p:nvPr/>
        </p:nvSpPr>
        <p:spPr>
          <a:xfrm>
            <a:off x="6828499" y="1150900"/>
            <a:ext cx="2063154" cy="3520929"/>
          </a:xfrm>
          <a:custGeom>
            <a:avLst/>
            <a:gdLst/>
            <a:ahLst/>
            <a:cxnLst/>
            <a:rect l="l" t="t" r="r" b="b"/>
            <a:pathLst>
              <a:path w="2063154" h="3520929">
                <a:moveTo>
                  <a:pt x="0" y="0"/>
                </a:moveTo>
                <a:moveTo>
                  <a:pt x="0" y="0"/>
                </a:moveTo>
                <a:lnTo>
                  <a:pt x="2063154" y="0"/>
                </a:lnTo>
                <a:lnTo>
                  <a:pt x="2063154" y="3520929"/>
                </a:lnTo>
                <a:lnTo>
                  <a:pt x="0" y="3520929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178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6828499" y="1017993"/>
            <a:ext cx="2075688" cy="585216"/>
          </a:xfrm>
          <a:custGeom>
            <a:avLst/>
            <a:gdLst/>
            <a:ahLst/>
            <a:cxnLst/>
            <a:rect l="l" t="t" r="r" b="b"/>
            <a:pathLst>
              <a:path w="2075688" h="585216">
                <a:moveTo>
                  <a:pt x="0" y="0"/>
                </a:moveTo>
                <a:moveTo>
                  <a:pt x="0" y="0"/>
                </a:moveTo>
                <a:lnTo>
                  <a:pt x="2075688" y="0"/>
                </a:lnTo>
                <a:lnTo>
                  <a:pt x="2075688" y="585216"/>
                </a:lnTo>
                <a:lnTo>
                  <a:pt x="0" y="585216"/>
                </a:lnTo>
                <a:close/>
              </a:path>
            </a:pathLst>
          </a:custGeom>
          <a:solidFill>
            <a:srgbClr val="0178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6834641" y="3954632"/>
            <a:ext cx="635122" cy="4289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endParaRPr lang="en-US" sz="1440"/>
          </a:p>
        </p:txBody>
      </p:sp>
      <p:sp>
        <p:nvSpPr>
          <p:cNvPr id="19" name="Text 16"/>
          <p:cNvSpPr/>
          <p:nvPr/>
        </p:nvSpPr>
        <p:spPr>
          <a:xfrm>
            <a:off x="8256939" y="3788613"/>
            <a:ext cx="479266" cy="787811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endParaRPr lang="en-US" sz="1440"/>
          </a:p>
        </p:txBody>
      </p:sp>
      <p:sp>
        <p:nvSpPr>
          <p:cNvPr id="20" name="Text 17"/>
          <p:cNvSpPr/>
          <p:nvPr/>
        </p:nvSpPr>
        <p:spPr>
          <a:xfrm>
            <a:off x="246080" y="1127943"/>
            <a:ext cx="2063154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00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Kiểm tra kết nối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246080" y="1645982"/>
            <a:ext cx="2063154" cy="142346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000" err="1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Xác</a:t>
            </a:r>
            <a:r>
              <a:rPr lang="en-US" sz="2000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nhận</a:t>
            </a:r>
            <a:r>
              <a:rPr lang="en-US" sz="2000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vi-VN" sz="2000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ESP32-</a:t>
            </a:r>
            <a:r>
              <a:rPr lang="en-US" sz="2000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CAM </a:t>
            </a:r>
            <a:r>
              <a:rPr lang="en-US" sz="2000" err="1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hoạt</a:t>
            </a:r>
            <a:r>
              <a:rPr lang="en-US" sz="2000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động</a:t>
            </a:r>
            <a:r>
              <a:rPr lang="en-US" sz="2000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và</a:t>
            </a:r>
            <a:r>
              <a:rPr lang="en-US" sz="2000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kết</a:t>
            </a:r>
            <a:r>
              <a:rPr lang="en-US" sz="2000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nối</a:t>
            </a:r>
            <a:r>
              <a:rPr lang="en-US" sz="2000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mạng</a:t>
            </a:r>
            <a:r>
              <a:rPr lang="en-US" sz="2000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ổn</a:t>
            </a:r>
            <a:r>
              <a:rPr lang="en-US" sz="2000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định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2436125" y="1127943"/>
            <a:ext cx="2063154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00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Kiểm tra camera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2436125" y="1645982"/>
            <a:ext cx="2063154" cy="111569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000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Đảm bảo camera chụp hình rõ nét và truyền dữ liệu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4638454" y="1026102"/>
            <a:ext cx="2057012" cy="5660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90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Đo khoảng cách</a:t>
            </a:r>
          </a:p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90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nhận diện</a:t>
            </a:r>
            <a:endParaRPr lang="en-US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4632312" y="1645982"/>
            <a:ext cx="2063154" cy="142346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000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Kiểm tra khả năng nhận diện biển số theo từng khoảng cách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23"/>
          <p:cNvSpPr/>
          <p:nvPr/>
        </p:nvSpPr>
        <p:spPr>
          <a:xfrm>
            <a:off x="6828499" y="1127943"/>
            <a:ext cx="2063154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00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Truyền dữ liệu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24"/>
          <p:cNvSpPr/>
          <p:nvPr/>
        </p:nvSpPr>
        <p:spPr>
          <a:xfrm>
            <a:off x="6828499" y="1645982"/>
            <a:ext cx="2063154" cy="111569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000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Xác nhận dữ liệu gửi đến APP thành công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972" y="177572"/>
            <a:ext cx="8737271" cy="4114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9571" y="45085"/>
            <a:ext cx="8005161" cy="64171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80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Kiểm tra cảm biến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286" y="973100"/>
            <a:ext cx="4209837" cy="1701083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0877" y="973100"/>
            <a:ext cx="4209837" cy="1701083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286" y="2853664"/>
            <a:ext cx="4209898" cy="1700784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0425" y="2853664"/>
            <a:ext cx="4209898" cy="1700784"/>
          </a:xfrm>
          <a:prstGeom prst="rect">
            <a:avLst/>
          </a:prstGeom>
        </p:spPr>
      </p:pic>
      <p:sp>
        <p:nvSpPr>
          <p:cNvPr id="8" name="Shape 1"/>
          <p:cNvSpPr/>
          <p:nvPr/>
        </p:nvSpPr>
        <p:spPr>
          <a:xfrm>
            <a:off x="3787325" y="1969030"/>
            <a:ext cx="1569350" cy="1569350"/>
          </a:xfrm>
          <a:custGeom>
            <a:avLst/>
            <a:gdLst/>
            <a:ahLst/>
            <a:cxnLst/>
            <a:rect l="l" t="t" r="r" b="b"/>
            <a:pathLst>
              <a:path w="1569350" h="1569350">
                <a:moveTo>
                  <a:pt x="784675" y="0"/>
                </a:moveTo>
                <a:moveTo>
                  <a:pt x="784675" y="0"/>
                </a:moveTo>
                <a:cubicBezTo>
                  <a:pt x="1217749" y="0"/>
                  <a:pt x="1569350" y="351601"/>
                  <a:pt x="1569350" y="784675"/>
                </a:cubicBezTo>
                <a:cubicBezTo>
                  <a:pt x="1569350" y="1217749"/>
                  <a:pt x="1217749" y="1569350"/>
                  <a:pt x="784675" y="1569350"/>
                </a:cubicBezTo>
                <a:cubicBezTo>
                  <a:pt x="351601" y="1569350"/>
                  <a:pt x="0" y="1217749"/>
                  <a:pt x="0" y="784675"/>
                </a:cubicBezTo>
                <a:cubicBezTo>
                  <a:pt x="0" y="351601"/>
                  <a:pt x="351601" y="0"/>
                  <a:pt x="784675" y="0"/>
                </a:cubicBezTo>
                <a:close/>
              </a:path>
            </a:pathLst>
          </a:custGeom>
          <a:solidFill>
            <a:srgbClr val="FFFFFF"/>
          </a:solidFill>
          <a:ln w="19050">
            <a:solidFill>
              <a:srgbClr val="257C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2"/>
          <p:cNvSpPr/>
          <p:nvPr/>
        </p:nvSpPr>
        <p:spPr>
          <a:xfrm>
            <a:off x="366908" y="1083974"/>
            <a:ext cx="4002593" cy="50013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000" b="1">
                <a:solidFill>
                  <a:srgbClr val="FFFFFF"/>
                </a:solidFill>
                <a:latin typeface="Times New Roman" panose="02020603050405020304" pitchFamily="18" charset="0"/>
                <a:ea typeface="Noto Sans" pitchFamily="34" charset="-122"/>
                <a:cs typeface="Times New Roman" panose="02020603050405020304" pitchFamily="18" charset="0"/>
              </a:rPr>
              <a:t>Kiểm tra cảm biến hồng ngoại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3"/>
          <p:cNvSpPr/>
          <p:nvPr/>
        </p:nvSpPr>
        <p:spPr>
          <a:xfrm>
            <a:off x="375816" y="1504324"/>
            <a:ext cx="3620176" cy="111569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000">
                <a:solidFill>
                  <a:srgbClr val="FFFFFF"/>
                </a:solidFill>
                <a:latin typeface="Times New Roman" panose="02020603050405020304" pitchFamily="18" charset="0"/>
                <a:ea typeface="Noto Sans" pitchFamily="34" charset="-122"/>
                <a:cs typeface="Times New Roman" panose="02020603050405020304" pitchFamily="18" charset="0"/>
              </a:rPr>
              <a:t>Đo khoảng cách phát hiện vật thể và độ chính xác theo từng khoảng cách 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4"/>
          <p:cNvSpPr/>
          <p:nvPr/>
        </p:nvSpPr>
        <p:spPr>
          <a:xfrm>
            <a:off x="4670877" y="1083974"/>
            <a:ext cx="4050449" cy="50013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000" b="1">
                <a:solidFill>
                  <a:srgbClr val="FFFFFF"/>
                </a:solidFill>
                <a:latin typeface="Times New Roman" panose="02020603050405020304" pitchFamily="18" charset="0"/>
                <a:ea typeface="Noto Sans" pitchFamily="34" charset="-122"/>
                <a:cs typeface="Times New Roman" panose="02020603050405020304" pitchFamily="18" charset="0"/>
              </a:rPr>
              <a:t>Đánh giá độ ổn định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5"/>
          <p:cNvSpPr/>
          <p:nvPr/>
        </p:nvSpPr>
        <p:spPr>
          <a:xfrm>
            <a:off x="4670877" y="1589172"/>
            <a:ext cx="4050449" cy="807913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000">
                <a:solidFill>
                  <a:srgbClr val="FFFFFF"/>
                </a:solidFill>
                <a:latin typeface="Times New Roman" panose="02020603050405020304" pitchFamily="18" charset="0"/>
                <a:ea typeface="Noto Sans" pitchFamily="34" charset="-122"/>
                <a:cs typeface="Times New Roman" panose="02020603050405020304" pitchFamily="18" charset="0"/>
              </a:rPr>
              <a:t>Kiểm tra hoạt động liên tục trong nhiều điều kiện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6"/>
          <p:cNvSpPr/>
          <p:nvPr/>
        </p:nvSpPr>
        <p:spPr>
          <a:xfrm>
            <a:off x="366908" y="2954248"/>
            <a:ext cx="3400597" cy="50013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000" b="1">
                <a:solidFill>
                  <a:srgbClr val="FFFFFF"/>
                </a:solidFill>
                <a:latin typeface="Times New Roman" panose="02020603050405020304" pitchFamily="18" charset="0"/>
                <a:ea typeface="Noto Sans" pitchFamily="34" charset="-122"/>
                <a:cs typeface="Times New Roman" panose="02020603050405020304" pitchFamily="18" charset="0"/>
              </a:rPr>
              <a:t>Hiệu chuẩn thiết bị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7"/>
          <p:cNvSpPr/>
          <p:nvPr/>
        </p:nvSpPr>
        <p:spPr>
          <a:xfrm>
            <a:off x="386728" y="3414018"/>
            <a:ext cx="3400597" cy="807913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000">
                <a:solidFill>
                  <a:srgbClr val="FFFFFF"/>
                </a:solidFill>
                <a:latin typeface="Times New Roman" panose="02020603050405020304" pitchFamily="18" charset="0"/>
                <a:ea typeface="Noto Sans" pitchFamily="34" charset="-122"/>
                <a:cs typeface="Times New Roman" panose="02020603050405020304" pitchFamily="18" charset="0"/>
              </a:rPr>
              <a:t>Điều chỉnh ngưỡng phát hiện phù hợp với môi trường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5356675" y="2954248"/>
            <a:ext cx="3364651" cy="50013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000" b="1">
                <a:solidFill>
                  <a:srgbClr val="FFFFFF"/>
                </a:solidFill>
                <a:latin typeface="Times New Roman" panose="02020603050405020304" pitchFamily="18" charset="0"/>
                <a:ea typeface="Noto Sans" pitchFamily="34" charset="-122"/>
                <a:cs typeface="Times New Roman" panose="02020603050405020304" pitchFamily="18" charset="0"/>
              </a:rPr>
              <a:t>Xác minh tín hiệu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4939341" y="3414018"/>
            <a:ext cx="3781985" cy="807913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000">
                <a:solidFill>
                  <a:srgbClr val="FFFFFF"/>
                </a:solidFill>
                <a:latin typeface="Times New Roman" panose="02020603050405020304" pitchFamily="18" charset="0"/>
                <a:ea typeface="Noto Sans" pitchFamily="34" charset="-122"/>
                <a:cs typeface="Times New Roman" panose="02020603050405020304" pitchFamily="18" charset="0"/>
              </a:rPr>
              <a:t>Kiểm tra tín hiệu đầu ra và kết nối với ESP32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4658" y="2386364"/>
            <a:ext cx="734683" cy="73468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972" y="153681"/>
            <a:ext cx="8737271" cy="4114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9571" y="38684"/>
            <a:ext cx="8005161" cy="64171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80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Kết luận chung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5442" y="2182914"/>
            <a:ext cx="1876429" cy="2189167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5169831" y="2750206"/>
            <a:ext cx="755736" cy="755736"/>
          </a:xfrm>
          <a:custGeom>
            <a:avLst/>
            <a:gdLst/>
            <a:ahLst/>
            <a:cxnLst/>
            <a:rect l="l" t="t" r="r" b="b"/>
            <a:pathLst>
              <a:path w="755736" h="755736">
                <a:moveTo>
                  <a:pt x="377868" y="0"/>
                </a:moveTo>
                <a:moveTo>
                  <a:pt x="377868" y="0"/>
                </a:moveTo>
                <a:cubicBezTo>
                  <a:pt x="586419" y="0"/>
                  <a:pt x="755736" y="169317"/>
                  <a:pt x="755736" y="377868"/>
                </a:cubicBezTo>
                <a:cubicBezTo>
                  <a:pt x="755736" y="586419"/>
                  <a:pt x="586419" y="755736"/>
                  <a:pt x="377868" y="755736"/>
                </a:cubicBezTo>
                <a:cubicBezTo>
                  <a:pt x="169317" y="755736"/>
                  <a:pt x="0" y="586419"/>
                  <a:pt x="0" y="377868"/>
                </a:cubicBezTo>
                <a:cubicBezTo>
                  <a:pt x="0" y="169317"/>
                  <a:pt x="169317" y="0"/>
                  <a:pt x="377868" y="0"/>
                </a:cubicBezTo>
                <a:close/>
              </a:path>
            </a:pathLst>
          </a:custGeom>
          <a:solidFill>
            <a:srgbClr val="257C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2"/>
          <p:cNvSpPr/>
          <p:nvPr/>
        </p:nvSpPr>
        <p:spPr>
          <a:xfrm>
            <a:off x="5252716" y="2182914"/>
            <a:ext cx="887793" cy="887793"/>
          </a:xfrm>
          <a:custGeom>
            <a:avLst/>
            <a:gdLst/>
            <a:ahLst/>
            <a:cxnLst/>
            <a:rect l="l" t="t" r="r" b="b"/>
            <a:pathLst>
              <a:path w="887793" h="887793">
                <a:moveTo>
                  <a:pt x="443896" y="0"/>
                </a:moveTo>
                <a:moveTo>
                  <a:pt x="443896" y="0"/>
                </a:moveTo>
                <a:cubicBezTo>
                  <a:pt x="688890" y="0"/>
                  <a:pt x="887793" y="198903"/>
                  <a:pt x="887793" y="443896"/>
                </a:cubicBezTo>
                <a:cubicBezTo>
                  <a:pt x="887793" y="688890"/>
                  <a:pt x="688890" y="887793"/>
                  <a:pt x="443896" y="887793"/>
                </a:cubicBezTo>
                <a:cubicBezTo>
                  <a:pt x="198903" y="887793"/>
                  <a:pt x="0" y="688890"/>
                  <a:pt x="0" y="443896"/>
                </a:cubicBezTo>
                <a:cubicBezTo>
                  <a:pt x="0" y="198903"/>
                  <a:pt x="198903" y="0"/>
                  <a:pt x="443896" y="0"/>
                </a:cubicBezTo>
                <a:close/>
              </a:path>
            </a:pathLst>
          </a:custGeom>
          <a:solidFill>
            <a:srgbClr val="0178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3"/>
          <p:cNvSpPr/>
          <p:nvPr/>
        </p:nvSpPr>
        <p:spPr>
          <a:xfrm>
            <a:off x="4563656" y="1608559"/>
            <a:ext cx="1122667" cy="1122667"/>
          </a:xfrm>
          <a:custGeom>
            <a:avLst/>
            <a:gdLst/>
            <a:ahLst/>
            <a:cxnLst/>
            <a:rect l="l" t="t" r="r" b="b"/>
            <a:pathLst>
              <a:path w="1122667" h="1122667">
                <a:moveTo>
                  <a:pt x="561334" y="0"/>
                </a:moveTo>
                <a:moveTo>
                  <a:pt x="561334" y="0"/>
                </a:moveTo>
                <a:cubicBezTo>
                  <a:pt x="871142" y="0"/>
                  <a:pt x="1122667" y="251525"/>
                  <a:pt x="1122667" y="561334"/>
                </a:cubicBezTo>
                <a:cubicBezTo>
                  <a:pt x="1122667" y="871142"/>
                  <a:pt x="871142" y="1122667"/>
                  <a:pt x="561334" y="1122667"/>
                </a:cubicBezTo>
                <a:cubicBezTo>
                  <a:pt x="251525" y="1122667"/>
                  <a:pt x="0" y="871142"/>
                  <a:pt x="0" y="561334"/>
                </a:cubicBezTo>
                <a:cubicBezTo>
                  <a:pt x="0" y="251525"/>
                  <a:pt x="251525" y="0"/>
                  <a:pt x="561334" y="0"/>
                </a:cubicBezTo>
                <a:close/>
              </a:path>
            </a:pathLst>
          </a:custGeom>
          <a:solidFill>
            <a:srgbClr val="257C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4"/>
          <p:cNvSpPr/>
          <p:nvPr/>
        </p:nvSpPr>
        <p:spPr>
          <a:xfrm>
            <a:off x="3414742" y="1320059"/>
            <a:ext cx="1430147" cy="1430147"/>
          </a:xfrm>
          <a:custGeom>
            <a:avLst/>
            <a:gdLst/>
            <a:ahLst/>
            <a:cxnLst/>
            <a:rect l="l" t="t" r="r" b="b"/>
            <a:pathLst>
              <a:path w="1430147" h="1430147">
                <a:moveTo>
                  <a:pt x="715073" y="0"/>
                </a:moveTo>
                <a:moveTo>
                  <a:pt x="715073" y="0"/>
                </a:moveTo>
                <a:cubicBezTo>
                  <a:pt x="1109733" y="0"/>
                  <a:pt x="1430147" y="320414"/>
                  <a:pt x="1430147" y="715073"/>
                </a:cubicBezTo>
                <a:cubicBezTo>
                  <a:pt x="1430147" y="1109733"/>
                  <a:pt x="1109733" y="1430147"/>
                  <a:pt x="715073" y="1430147"/>
                </a:cubicBezTo>
                <a:cubicBezTo>
                  <a:pt x="320414" y="1430147"/>
                  <a:pt x="0" y="1109733"/>
                  <a:pt x="0" y="715073"/>
                </a:cubicBezTo>
                <a:cubicBezTo>
                  <a:pt x="0" y="320414"/>
                  <a:pt x="320414" y="0"/>
                  <a:pt x="715073" y="0"/>
                </a:cubicBezTo>
                <a:close/>
              </a:path>
            </a:pathLst>
          </a:custGeom>
          <a:solidFill>
            <a:srgbClr val="0178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5"/>
          <p:cNvSpPr/>
          <p:nvPr/>
        </p:nvSpPr>
        <p:spPr>
          <a:xfrm>
            <a:off x="3021276" y="2265761"/>
            <a:ext cx="1038181" cy="1038181"/>
          </a:xfrm>
          <a:custGeom>
            <a:avLst/>
            <a:gdLst/>
            <a:ahLst/>
            <a:cxnLst/>
            <a:rect l="l" t="t" r="r" b="b"/>
            <a:pathLst>
              <a:path w="1038181" h="1038181">
                <a:moveTo>
                  <a:pt x="519090" y="0"/>
                </a:moveTo>
                <a:moveTo>
                  <a:pt x="519090" y="0"/>
                </a:moveTo>
                <a:cubicBezTo>
                  <a:pt x="805584" y="0"/>
                  <a:pt x="1038181" y="232597"/>
                  <a:pt x="1038181" y="519090"/>
                </a:cubicBezTo>
                <a:cubicBezTo>
                  <a:pt x="1038181" y="805584"/>
                  <a:pt x="805584" y="1038181"/>
                  <a:pt x="519090" y="1038181"/>
                </a:cubicBezTo>
                <a:cubicBezTo>
                  <a:pt x="232597" y="1038181"/>
                  <a:pt x="0" y="805584"/>
                  <a:pt x="0" y="519090"/>
                </a:cubicBezTo>
                <a:cubicBezTo>
                  <a:pt x="0" y="232597"/>
                  <a:pt x="232597" y="0"/>
                  <a:pt x="519090" y="0"/>
                </a:cubicBezTo>
                <a:close/>
              </a:path>
            </a:pathLst>
          </a:custGeom>
          <a:solidFill>
            <a:srgbClr val="257C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3214394" y="2494695"/>
            <a:ext cx="582652" cy="5943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160" b="1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01</a:t>
            </a:r>
            <a:endParaRPr lang="en-US" sz="1440"/>
          </a:p>
        </p:txBody>
      </p:sp>
      <p:sp>
        <p:nvSpPr>
          <p:cNvPr id="11" name="Text 7"/>
          <p:cNvSpPr/>
          <p:nvPr/>
        </p:nvSpPr>
        <p:spPr>
          <a:xfrm>
            <a:off x="3713297" y="1650065"/>
            <a:ext cx="815713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880" b="1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02</a:t>
            </a:r>
            <a:endParaRPr lang="en-US" sz="1440"/>
          </a:p>
        </p:txBody>
      </p:sp>
      <p:sp>
        <p:nvSpPr>
          <p:cNvPr id="12" name="Text 8"/>
          <p:cNvSpPr/>
          <p:nvPr/>
        </p:nvSpPr>
        <p:spPr>
          <a:xfrm>
            <a:off x="4830295" y="1862413"/>
            <a:ext cx="582652" cy="64922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448" b="1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03</a:t>
            </a:r>
            <a:endParaRPr lang="en-US" sz="1440"/>
          </a:p>
        </p:txBody>
      </p:sp>
      <p:sp>
        <p:nvSpPr>
          <p:cNvPr id="13" name="Text 9"/>
          <p:cNvSpPr/>
          <p:nvPr/>
        </p:nvSpPr>
        <p:spPr>
          <a:xfrm>
            <a:off x="5413948" y="2379961"/>
            <a:ext cx="582652" cy="5943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160" b="1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04</a:t>
            </a:r>
            <a:endParaRPr lang="en-US" sz="1440"/>
          </a:p>
        </p:txBody>
      </p:sp>
      <p:sp>
        <p:nvSpPr>
          <p:cNvPr id="14" name="Text 10"/>
          <p:cNvSpPr/>
          <p:nvPr/>
        </p:nvSpPr>
        <p:spPr>
          <a:xfrm>
            <a:off x="239823" y="984831"/>
            <a:ext cx="3200097" cy="5616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400" b="1">
                <a:solidFill>
                  <a:srgbClr val="257CE5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Hoàn thành mục tiêu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239823" y="1479440"/>
            <a:ext cx="3031009" cy="111569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Hệ thống đáp ứng yêu cầu giám sát và quản lý bãi đỗ xe hiệu quả.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5969866" y="993038"/>
            <a:ext cx="2934310" cy="5616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400" b="1" err="1">
                <a:solidFill>
                  <a:srgbClr val="257CE5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Tích</a:t>
            </a:r>
            <a:r>
              <a:rPr lang="en-US" sz="2400" b="1">
                <a:solidFill>
                  <a:srgbClr val="257CE5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err="1">
                <a:solidFill>
                  <a:srgbClr val="257CE5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hợp</a:t>
            </a:r>
            <a:r>
              <a:rPr lang="en-US" sz="2400" b="1">
                <a:solidFill>
                  <a:srgbClr val="257CE5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err="1">
                <a:solidFill>
                  <a:srgbClr val="257CE5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công</a:t>
            </a:r>
            <a:r>
              <a:rPr lang="en-US" sz="2400" b="1">
                <a:solidFill>
                  <a:srgbClr val="257CE5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err="1">
                <a:solidFill>
                  <a:srgbClr val="257CE5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nghệ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5768510" y="1437348"/>
            <a:ext cx="3276430" cy="111569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000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Kết hợp thành công ESP32, cảm biến và ứng dụng di động tạo hệ thống hoàn chỉnh.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4"/>
          <p:cNvSpPr/>
          <p:nvPr/>
        </p:nvSpPr>
        <p:spPr>
          <a:xfrm>
            <a:off x="222057" y="2947205"/>
            <a:ext cx="2934300" cy="5616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400" b="1">
                <a:solidFill>
                  <a:srgbClr val="257CE5"/>
                </a:solidFill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Khả năng ứng dụng</a:t>
            </a:r>
            <a:endParaRPr lang="en-US" sz="2400">
              <a:latin typeface="Times New Roman" panose="02020603050405020304" pitchFamily="18" charset="0"/>
              <a:ea typeface="Yu Gothic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9" name="Text 15"/>
          <p:cNvSpPr/>
          <p:nvPr/>
        </p:nvSpPr>
        <p:spPr>
          <a:xfrm>
            <a:off x="239824" y="3557871"/>
            <a:ext cx="3031008" cy="111569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000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Có thể triển khai thực tế tại các bãi đỗ xe công cộng và tòa nhà.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6"/>
          <p:cNvSpPr/>
          <p:nvPr/>
        </p:nvSpPr>
        <p:spPr>
          <a:xfrm>
            <a:off x="5969866" y="3097073"/>
            <a:ext cx="2934310" cy="5616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400" b="1" err="1">
                <a:solidFill>
                  <a:srgbClr val="257CE5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Hướng</a:t>
            </a:r>
            <a:r>
              <a:rPr lang="en-US" sz="2400" b="1">
                <a:solidFill>
                  <a:srgbClr val="257CE5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err="1">
                <a:solidFill>
                  <a:srgbClr val="257CE5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phát</a:t>
            </a:r>
            <a:r>
              <a:rPr lang="en-US" sz="2400" b="1">
                <a:solidFill>
                  <a:srgbClr val="257CE5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err="1">
                <a:solidFill>
                  <a:srgbClr val="257CE5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triển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7"/>
          <p:cNvSpPr/>
          <p:nvPr/>
        </p:nvSpPr>
        <p:spPr>
          <a:xfrm>
            <a:off x="5969866" y="3557930"/>
            <a:ext cx="2934310" cy="111569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000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Cần nghiên cứu thêm về bảo mật và mở rộng quy mô hệ thống.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5345" y="1602442"/>
            <a:ext cx="4313208" cy="878895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4320" b="1">
                <a:solidFill>
                  <a:srgbClr val="164088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Thanks！</a:t>
            </a:r>
            <a:endParaRPr lang="en-US" sz="144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15034" y="1020760"/>
            <a:ext cx="2227193" cy="157895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8640" b="1">
                <a:solidFill>
                  <a:srgbClr val="257CE5">
                    <a:alpha val="20000"/>
                  </a:srgbClr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01</a:t>
            </a:r>
            <a:endParaRPr lang="en-US" sz="144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430954" y="2551865"/>
            <a:ext cx="5713046" cy="112864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800" b="1" dirty="0" err="1">
                <a:solidFill>
                  <a:srgbClr val="164088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Tổng</a:t>
            </a:r>
            <a:r>
              <a:rPr lang="en-US" sz="2800" b="1" dirty="0">
                <a:solidFill>
                  <a:srgbClr val="164088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164088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quan</a:t>
            </a:r>
            <a:r>
              <a:rPr lang="en-US" sz="2800" b="1" dirty="0">
                <a:solidFill>
                  <a:srgbClr val="164088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164088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về</a:t>
            </a:r>
            <a:r>
              <a:rPr lang="en-US" sz="2800" b="1" dirty="0">
                <a:solidFill>
                  <a:srgbClr val="164088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vi-VN" sz="2800" b="1" dirty="0">
                <a:solidFill>
                  <a:srgbClr val="164088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hệ thống quản lí </a:t>
            </a:r>
            <a:r>
              <a:rPr lang="en-US" sz="2800" b="1" dirty="0" err="1">
                <a:solidFill>
                  <a:srgbClr val="164088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bãi</a:t>
            </a:r>
            <a:r>
              <a:rPr lang="en-US" sz="2800" b="1" dirty="0">
                <a:solidFill>
                  <a:srgbClr val="164088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164088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đỗ</a:t>
            </a:r>
            <a:r>
              <a:rPr lang="en-US" sz="2800" b="1" dirty="0">
                <a:solidFill>
                  <a:srgbClr val="164088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164088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xe</a:t>
            </a:r>
            <a:r>
              <a:rPr lang="en-US" sz="2800" b="1" dirty="0">
                <a:solidFill>
                  <a:srgbClr val="164088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164088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thông</a:t>
            </a:r>
            <a:r>
              <a:rPr lang="en-US" sz="2800" b="1" dirty="0">
                <a:solidFill>
                  <a:srgbClr val="164088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vi-VN" sz="2800" b="1" dirty="0">
                <a:solidFill>
                  <a:srgbClr val="164088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m</a:t>
            </a:r>
            <a:r>
              <a:rPr lang="en-US" sz="2800" b="1" dirty="0" err="1">
                <a:solidFill>
                  <a:srgbClr val="164088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inh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972" y="153681"/>
            <a:ext cx="8737271" cy="4114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9571" y="9809"/>
            <a:ext cx="8005161" cy="64171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80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Giới thiệu chung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127" y="2622867"/>
            <a:ext cx="7214467" cy="383085"/>
          </a:xfrm>
          <a:prstGeom prst="rect">
            <a:avLst/>
          </a:prstGeom>
        </p:spPr>
      </p:pic>
      <p:pic>
        <p:nvPicPr>
          <p:cNvPr id="5" name="Image 2" descr="https://oceandoc-ai.obs.ap-southeast-3.myhuaweicloud.com/ppt_list_page/_19052329831_tAzICi1734277295205-04554151634254331.png?authorization=c2ltcGxlLWp3dCBhaz1zcGFya2Rlc2s4MDAwMDAwMDAwMDE7ZXhwPTMzMTEwNzcyOTU7YWxnbz1obWFjLXNoYTI1NjtzaWc9VE1JQ2pYRGJsTHQ1dUl2MHFkRS82bm9jUDdMTGtTOWcrSWhhUUxBclZTbz0=&amp;x_location=7YfmxI7B7uKO7jlRxIftd60YfXD=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104" y="2130386"/>
            <a:ext cx="1368047" cy="1368047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508611" y="2431325"/>
            <a:ext cx="766170" cy="766170"/>
          </a:xfrm>
          <a:custGeom>
            <a:avLst/>
            <a:gdLst/>
            <a:ahLst/>
            <a:cxnLst/>
            <a:rect l="l" t="t" r="r" b="b"/>
            <a:pathLst>
              <a:path w="766170" h="766170">
                <a:moveTo>
                  <a:pt x="383085" y="0"/>
                </a:moveTo>
                <a:moveTo>
                  <a:pt x="383085" y="0"/>
                </a:moveTo>
                <a:cubicBezTo>
                  <a:pt x="594515" y="0"/>
                  <a:pt x="766170" y="171655"/>
                  <a:pt x="766170" y="383085"/>
                </a:cubicBezTo>
                <a:cubicBezTo>
                  <a:pt x="766170" y="594515"/>
                  <a:pt x="594515" y="766170"/>
                  <a:pt x="383085" y="766170"/>
                </a:cubicBezTo>
                <a:cubicBezTo>
                  <a:pt x="171655" y="766170"/>
                  <a:pt x="0" y="594515"/>
                  <a:pt x="0" y="383085"/>
                </a:cubicBezTo>
                <a:cubicBezTo>
                  <a:pt x="0" y="171655"/>
                  <a:pt x="171655" y="0"/>
                  <a:pt x="383085" y="0"/>
                </a:cubicBezTo>
                <a:close/>
              </a:path>
            </a:pathLst>
          </a:custGeom>
          <a:solidFill>
            <a:srgbClr val="257CE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3" descr="https://oceandoc-ai.obs.ap-southeast-3.myhuaweicloud.com/ppt_list_page/_19052329831_bs9hnv1734277331149-07844994200096957.png?authorization=c2ltcGxlLWp3dCBhaz1zcGFya2Rlc2s4MDAwMDAwMDAwMDE7ZXhwPTMzMTEwNzczMzE7YWxnbz1obWFjLXNoYTI1NjtzaWc9TEJ2RXhqOUpwMU1LcG1uZ3YwZnhvNXpUVlUvbFlkUE9aWGpDUkpEOFU4MD0=&amp;x_location=7YfmxI7B7uKO7jlRxIftd60YfXD=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823" y="2667624"/>
            <a:ext cx="237744" cy="338328"/>
          </a:xfrm>
          <a:prstGeom prst="rect">
            <a:avLst/>
          </a:prstGeom>
        </p:spPr>
      </p:pic>
      <p:sp>
        <p:nvSpPr>
          <p:cNvPr id="8" name="Shape 2"/>
          <p:cNvSpPr/>
          <p:nvPr/>
        </p:nvSpPr>
        <p:spPr>
          <a:xfrm>
            <a:off x="1778839" y="1074548"/>
            <a:ext cx="0" cy="1219617"/>
          </a:xfrm>
          <a:custGeom>
            <a:avLst/>
            <a:gdLst/>
            <a:ahLst/>
            <a:cxnLst/>
            <a:rect l="l" t="t" r="r" b="b"/>
            <a:pathLst>
              <a:path h="1219617">
                <a:moveTo>
                  <a:pt x="0" y="0"/>
                </a:moveTo>
                <a:moveTo>
                  <a:pt x="0" y="0"/>
                </a:moveTo>
                <a:lnTo>
                  <a:pt x="0" y="1219617"/>
                </a:lnTo>
              </a:path>
            </a:pathLst>
          </a:custGeom>
          <a:noFill/>
          <a:ln w="19050">
            <a:solidFill>
              <a:srgbClr val="257CE5"/>
            </a:solidFill>
            <a:prstDash val="solid"/>
            <a:headEnd type="arrow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4"/>
          <p:cNvSpPr/>
          <p:nvPr/>
        </p:nvSpPr>
        <p:spPr>
          <a:xfrm>
            <a:off x="5453238" y="1074548"/>
            <a:ext cx="0" cy="1219617"/>
          </a:xfrm>
          <a:custGeom>
            <a:avLst/>
            <a:gdLst/>
            <a:ahLst/>
            <a:cxnLst/>
            <a:rect l="l" t="t" r="r" b="b"/>
            <a:pathLst>
              <a:path h="1219617">
                <a:moveTo>
                  <a:pt x="0" y="0"/>
                </a:moveTo>
                <a:moveTo>
                  <a:pt x="0" y="0"/>
                </a:moveTo>
                <a:lnTo>
                  <a:pt x="0" y="1219617"/>
                </a:lnTo>
              </a:path>
            </a:pathLst>
          </a:custGeom>
          <a:noFill/>
          <a:ln w="19050">
            <a:solidFill>
              <a:srgbClr val="348BF4"/>
            </a:solidFill>
            <a:prstDash val="solid"/>
            <a:headEnd type="arrow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5"/>
          <p:cNvSpPr/>
          <p:nvPr/>
        </p:nvSpPr>
        <p:spPr>
          <a:xfrm>
            <a:off x="5755270" y="1000745"/>
            <a:ext cx="3074213" cy="548640"/>
          </a:xfrm>
          <a:custGeom>
            <a:avLst/>
            <a:gdLst/>
            <a:ahLst/>
            <a:cxnLst/>
            <a:rect l="l" t="t" r="r" b="b"/>
            <a:pathLst>
              <a:path w="3074213" h="548640">
                <a:moveTo>
                  <a:pt x="140113" y="0"/>
                </a:moveTo>
                <a:moveTo>
                  <a:pt x="140113" y="0"/>
                </a:moveTo>
                <a:lnTo>
                  <a:pt x="2934100" y="0"/>
                </a:lnTo>
                <a:quadBezTo>
                  <a:pt x="3074213" y="0"/>
                  <a:pt x="3074213" y="140113"/>
                </a:quadBezTo>
                <a:lnTo>
                  <a:pt x="3074213" y="408527"/>
                </a:lnTo>
                <a:quadBezTo>
                  <a:pt x="3074213" y="548640"/>
                  <a:pt x="2934100" y="548640"/>
                </a:quadBezTo>
                <a:lnTo>
                  <a:pt x="140113" y="548640"/>
                </a:lnTo>
                <a:quadBezTo>
                  <a:pt x="0" y="548640"/>
                  <a:pt x="0" y="408527"/>
                </a:quadBezTo>
                <a:lnTo>
                  <a:pt x="0" y="140113"/>
                </a:lnTo>
                <a:quadBezTo>
                  <a:pt x="0" y="0"/>
                  <a:pt x="140113" y="0"/>
                </a:quadBezTo>
                <a:close/>
              </a:path>
            </a:pathLst>
          </a:custGeom>
          <a:solidFill>
            <a:srgbClr val="348B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6"/>
          <p:cNvSpPr/>
          <p:nvPr/>
        </p:nvSpPr>
        <p:spPr>
          <a:xfrm rot="10800000">
            <a:off x="1778839" y="3298729"/>
            <a:ext cx="0" cy="1219617"/>
          </a:xfrm>
          <a:custGeom>
            <a:avLst/>
            <a:gdLst/>
            <a:ahLst/>
            <a:cxnLst/>
            <a:rect l="l" t="t" r="r" b="b"/>
            <a:pathLst>
              <a:path h="1219617">
                <a:moveTo>
                  <a:pt x="0" y="0"/>
                </a:moveTo>
                <a:moveTo>
                  <a:pt x="0" y="0"/>
                </a:moveTo>
                <a:lnTo>
                  <a:pt x="0" y="1219617"/>
                </a:lnTo>
              </a:path>
            </a:pathLst>
          </a:custGeom>
          <a:noFill/>
          <a:ln w="19050">
            <a:solidFill>
              <a:srgbClr val="257CE5"/>
            </a:solidFill>
            <a:prstDash val="solid"/>
            <a:headEnd type="arrow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8"/>
          <p:cNvSpPr/>
          <p:nvPr/>
        </p:nvSpPr>
        <p:spPr>
          <a:xfrm rot="10800000">
            <a:off x="5453238" y="3298729"/>
            <a:ext cx="0" cy="1219617"/>
          </a:xfrm>
          <a:custGeom>
            <a:avLst/>
            <a:gdLst/>
            <a:ahLst/>
            <a:cxnLst/>
            <a:rect l="l" t="t" r="r" b="b"/>
            <a:pathLst>
              <a:path h="1219617">
                <a:moveTo>
                  <a:pt x="0" y="0"/>
                </a:moveTo>
                <a:moveTo>
                  <a:pt x="0" y="0"/>
                </a:moveTo>
                <a:lnTo>
                  <a:pt x="0" y="1219617"/>
                </a:lnTo>
              </a:path>
            </a:pathLst>
          </a:custGeom>
          <a:noFill/>
          <a:ln w="19050">
            <a:solidFill>
              <a:srgbClr val="348BF4"/>
            </a:solidFill>
            <a:prstDash val="solid"/>
            <a:headEnd type="arrow"/>
            <a:tailEnd type="none"/>
          </a:ln>
        </p:spPr>
        <p:txBody>
          <a:bodyPr/>
          <a:lstStyle/>
          <a:p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04913F3-5F14-C6CC-5D42-72B79B9FE508}"/>
              </a:ext>
            </a:extLst>
          </p:cNvPr>
          <p:cNvGrpSpPr/>
          <p:nvPr/>
        </p:nvGrpSpPr>
        <p:grpSpPr>
          <a:xfrm>
            <a:off x="1965860" y="1000745"/>
            <a:ext cx="3285351" cy="1664330"/>
            <a:chOff x="1965860" y="1000745"/>
            <a:chExt cx="3285351" cy="1664330"/>
          </a:xfrm>
        </p:grpSpPr>
        <p:sp>
          <p:nvSpPr>
            <p:cNvPr id="9" name="Shape 3"/>
            <p:cNvSpPr/>
            <p:nvPr/>
          </p:nvSpPr>
          <p:spPr>
            <a:xfrm>
              <a:off x="2044295" y="1000745"/>
              <a:ext cx="3074213" cy="548640"/>
            </a:xfrm>
            <a:custGeom>
              <a:avLst/>
              <a:gdLst/>
              <a:ahLst/>
              <a:cxnLst/>
              <a:rect l="l" t="t" r="r" b="b"/>
              <a:pathLst>
                <a:path w="3074213" h="548640">
                  <a:moveTo>
                    <a:pt x="140113" y="0"/>
                  </a:moveTo>
                  <a:moveTo>
                    <a:pt x="140113" y="0"/>
                  </a:moveTo>
                  <a:lnTo>
                    <a:pt x="2934100" y="0"/>
                  </a:lnTo>
                  <a:quadBezTo>
                    <a:pt x="3074213" y="0"/>
                    <a:pt x="3074213" y="140113"/>
                  </a:quadBezTo>
                  <a:lnTo>
                    <a:pt x="3074213" y="408527"/>
                  </a:lnTo>
                  <a:quadBezTo>
                    <a:pt x="3074213" y="548640"/>
                    <a:pt x="2934100" y="548640"/>
                  </a:quadBezTo>
                  <a:lnTo>
                    <a:pt x="140113" y="548640"/>
                  </a:lnTo>
                  <a:quadBezTo>
                    <a:pt x="0" y="548640"/>
                    <a:pt x="0" y="408527"/>
                  </a:quadBezTo>
                  <a:lnTo>
                    <a:pt x="0" y="140113"/>
                  </a:lnTo>
                  <a:quadBezTo>
                    <a:pt x="0" y="0"/>
                    <a:pt x="140113" y="0"/>
                  </a:quadBezTo>
                  <a:close/>
                </a:path>
              </a:pathLst>
            </a:custGeom>
            <a:solidFill>
              <a:srgbClr val="257CE5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 10"/>
            <p:cNvSpPr/>
            <p:nvPr/>
          </p:nvSpPr>
          <p:spPr>
            <a:xfrm>
              <a:off x="2044295" y="1092185"/>
              <a:ext cx="3074213" cy="365760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ctr"/>
            <a:lstStyle/>
            <a:p>
              <a:pPr marL="0" indent="0" algn="ctr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2400" b="1">
                  <a:solidFill>
                    <a:srgbClr val="FFFFF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Tổng quan</a:t>
              </a:r>
              <a:endParaRPr 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 11"/>
            <p:cNvSpPr/>
            <p:nvPr/>
          </p:nvSpPr>
          <p:spPr>
            <a:xfrm>
              <a:off x="1965860" y="1549385"/>
              <a:ext cx="3285351" cy="1115690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>
                <a:lnSpc>
                  <a:spcPct val="100000"/>
                </a:lnSpc>
                <a:buNone/>
              </a:pPr>
              <a:r>
                <a:rPr lang="en-US" sz="2000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Giới thiệu hệ thống bãi đỗ xe thông minh và các thành phần chính.</a:t>
              </a:r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6C6D931-D68E-3BBA-61D0-7C76DA2ACF03}"/>
              </a:ext>
            </a:extLst>
          </p:cNvPr>
          <p:cNvGrpSpPr/>
          <p:nvPr/>
        </p:nvGrpSpPr>
        <p:grpSpPr>
          <a:xfrm>
            <a:off x="5755270" y="1091794"/>
            <a:ext cx="3185450" cy="1573281"/>
            <a:chOff x="5755270" y="1091794"/>
            <a:chExt cx="3185450" cy="1573281"/>
          </a:xfrm>
        </p:grpSpPr>
        <p:sp>
          <p:nvSpPr>
            <p:cNvPr id="18" name="Text 12"/>
            <p:cNvSpPr/>
            <p:nvPr/>
          </p:nvSpPr>
          <p:spPr>
            <a:xfrm>
              <a:off x="5755270" y="1091794"/>
              <a:ext cx="3074213" cy="365760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ctr"/>
            <a:lstStyle/>
            <a:p>
              <a:pPr marL="0" indent="0" algn="ctr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2400" b="1">
                  <a:solidFill>
                    <a:srgbClr val="FFFFF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Công nghệ sử dụng</a:t>
              </a:r>
              <a:endParaRPr 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 13"/>
            <p:cNvSpPr/>
            <p:nvPr/>
          </p:nvSpPr>
          <p:spPr>
            <a:xfrm>
              <a:off x="5787969" y="1549385"/>
              <a:ext cx="3152751" cy="1115690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>
                <a:lnSpc>
                  <a:spcPct val="100000"/>
                </a:lnSpc>
                <a:buNone/>
              </a:pPr>
              <a:r>
                <a:rPr lang="vi-VN" sz="2000">
                  <a:latin typeface="+mj-lt"/>
                </a:rPr>
                <a:t>ESP32/ESP32-CAM và </a:t>
              </a:r>
              <a:r>
                <a:rPr lang="vi-VN" sz="2000" err="1">
                  <a:latin typeface="+mj-lt"/>
                </a:rPr>
                <a:t>Firebase</a:t>
              </a:r>
              <a:r>
                <a:rPr lang="vi-VN" sz="2000">
                  <a:latin typeface="+mj-lt"/>
                </a:rPr>
                <a:t> trong quản lý bãi đỗ xe thông minh.</a:t>
              </a:r>
              <a:endParaRPr lang="en-US" sz="2000">
                <a:latin typeface="+mj-lt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30EA3F5-47A0-8408-808E-3824D5D47449}"/>
              </a:ext>
            </a:extLst>
          </p:cNvPr>
          <p:cNvGrpSpPr/>
          <p:nvPr/>
        </p:nvGrpSpPr>
        <p:grpSpPr>
          <a:xfrm>
            <a:off x="2044295" y="3224926"/>
            <a:ext cx="3152752" cy="1356553"/>
            <a:chOff x="2044295" y="3224926"/>
            <a:chExt cx="3152752" cy="1356553"/>
          </a:xfrm>
        </p:grpSpPr>
        <p:sp>
          <p:nvSpPr>
            <p:cNvPr id="13" name="Shape 7"/>
            <p:cNvSpPr/>
            <p:nvPr/>
          </p:nvSpPr>
          <p:spPr>
            <a:xfrm>
              <a:off x="2044295" y="3224926"/>
              <a:ext cx="3074213" cy="548640"/>
            </a:xfrm>
            <a:custGeom>
              <a:avLst/>
              <a:gdLst/>
              <a:ahLst/>
              <a:cxnLst/>
              <a:rect l="l" t="t" r="r" b="b"/>
              <a:pathLst>
                <a:path w="3074213" h="548640">
                  <a:moveTo>
                    <a:pt x="140113" y="0"/>
                  </a:moveTo>
                  <a:moveTo>
                    <a:pt x="140113" y="0"/>
                  </a:moveTo>
                  <a:lnTo>
                    <a:pt x="2934100" y="0"/>
                  </a:lnTo>
                  <a:quadBezTo>
                    <a:pt x="3074213" y="0"/>
                    <a:pt x="3074213" y="140113"/>
                  </a:quadBezTo>
                  <a:lnTo>
                    <a:pt x="3074213" y="408527"/>
                  </a:lnTo>
                  <a:quadBezTo>
                    <a:pt x="3074213" y="548640"/>
                    <a:pt x="2934100" y="548640"/>
                  </a:quadBezTo>
                  <a:lnTo>
                    <a:pt x="140113" y="548640"/>
                  </a:lnTo>
                  <a:quadBezTo>
                    <a:pt x="0" y="548640"/>
                    <a:pt x="0" y="408527"/>
                  </a:quadBezTo>
                  <a:lnTo>
                    <a:pt x="0" y="140113"/>
                  </a:lnTo>
                  <a:quadBezTo>
                    <a:pt x="0" y="0"/>
                    <a:pt x="140113" y="0"/>
                  </a:quadBezTo>
                  <a:close/>
                </a:path>
              </a:pathLst>
            </a:custGeom>
            <a:solidFill>
              <a:srgbClr val="257CE5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 14"/>
            <p:cNvSpPr/>
            <p:nvPr/>
          </p:nvSpPr>
          <p:spPr>
            <a:xfrm>
              <a:off x="2044295" y="3316366"/>
              <a:ext cx="3074213" cy="365760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ctr"/>
            <a:lstStyle/>
            <a:p>
              <a:pPr marL="0" indent="0" algn="ctr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2400" b="1">
                  <a:solidFill>
                    <a:srgbClr val="FFFFF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Tính năng chính</a:t>
              </a:r>
              <a:endParaRPr 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ext 15"/>
            <p:cNvSpPr/>
            <p:nvPr/>
          </p:nvSpPr>
          <p:spPr>
            <a:xfrm>
              <a:off x="2044295" y="3773566"/>
              <a:ext cx="3152752" cy="807913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>
                <a:lnSpc>
                  <a:spcPct val="100000"/>
                </a:lnSpc>
                <a:buNone/>
              </a:pPr>
              <a:r>
                <a:rPr lang="en-US" sz="2000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Giám sát vị trí, quản lý xe ra vào và thông báo trạng thái.</a:t>
              </a:r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4A57C16-CC69-1A35-6547-8B50F32BE374}"/>
              </a:ext>
            </a:extLst>
          </p:cNvPr>
          <p:cNvGrpSpPr/>
          <p:nvPr/>
        </p:nvGrpSpPr>
        <p:grpSpPr>
          <a:xfrm>
            <a:off x="5755269" y="3224926"/>
            <a:ext cx="3152751" cy="1664330"/>
            <a:chOff x="5755269" y="3224926"/>
            <a:chExt cx="3152751" cy="1664330"/>
          </a:xfrm>
        </p:grpSpPr>
        <p:sp>
          <p:nvSpPr>
            <p:cNvPr id="15" name="Shape 9"/>
            <p:cNvSpPr/>
            <p:nvPr/>
          </p:nvSpPr>
          <p:spPr>
            <a:xfrm>
              <a:off x="5755270" y="3224926"/>
              <a:ext cx="3074213" cy="548640"/>
            </a:xfrm>
            <a:custGeom>
              <a:avLst/>
              <a:gdLst/>
              <a:ahLst/>
              <a:cxnLst/>
              <a:rect l="l" t="t" r="r" b="b"/>
              <a:pathLst>
                <a:path w="3074213" h="548640">
                  <a:moveTo>
                    <a:pt x="140113" y="0"/>
                  </a:moveTo>
                  <a:moveTo>
                    <a:pt x="140113" y="0"/>
                  </a:moveTo>
                  <a:lnTo>
                    <a:pt x="2934100" y="0"/>
                  </a:lnTo>
                  <a:quadBezTo>
                    <a:pt x="3074213" y="0"/>
                    <a:pt x="3074213" y="140113"/>
                  </a:quadBezTo>
                  <a:lnTo>
                    <a:pt x="3074213" y="408527"/>
                  </a:lnTo>
                  <a:quadBezTo>
                    <a:pt x="3074213" y="548640"/>
                    <a:pt x="2934100" y="548640"/>
                  </a:quadBezTo>
                  <a:lnTo>
                    <a:pt x="140113" y="548640"/>
                  </a:lnTo>
                  <a:quadBezTo>
                    <a:pt x="0" y="548640"/>
                    <a:pt x="0" y="408527"/>
                  </a:quadBezTo>
                  <a:lnTo>
                    <a:pt x="0" y="140113"/>
                  </a:lnTo>
                  <a:quadBezTo>
                    <a:pt x="0" y="0"/>
                    <a:pt x="140113" y="0"/>
                  </a:quadBezTo>
                  <a:close/>
                </a:path>
              </a:pathLst>
            </a:custGeom>
            <a:solidFill>
              <a:srgbClr val="348BF4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 16"/>
            <p:cNvSpPr/>
            <p:nvPr/>
          </p:nvSpPr>
          <p:spPr>
            <a:xfrm>
              <a:off x="5755270" y="3316366"/>
              <a:ext cx="3074213" cy="365760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ctr"/>
            <a:lstStyle/>
            <a:p>
              <a:pPr marL="0" indent="0" algn="ctr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2400" b="1">
                  <a:solidFill>
                    <a:srgbClr val="FFFFF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Ứng dụng thực tế</a:t>
              </a:r>
              <a:endParaRPr 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 17"/>
            <p:cNvSpPr/>
            <p:nvPr/>
          </p:nvSpPr>
          <p:spPr>
            <a:xfrm>
              <a:off x="5755269" y="3773566"/>
              <a:ext cx="3152751" cy="1115690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>
                <a:lnSpc>
                  <a:spcPct val="100000"/>
                </a:lnSpc>
                <a:buNone/>
              </a:pPr>
              <a:r>
                <a:rPr lang="en-US" sz="2000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Tối ưu không gian đỗ xe và nâng cao trải nghiệm người dùng.</a:t>
              </a:r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972" y="153681"/>
            <a:ext cx="8737271" cy="4114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9571" y="31572"/>
            <a:ext cx="8005161" cy="64171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80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Thành phần chính hệ thống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2" descr="https://oceandoc-ai.obs.ap-southeast-3.myhuaweicloud.com:443/image_1763017057704_5QY7dk.jpg"/>
          <p:cNvPicPr>
            <a:picLocks noChangeAspect="1"/>
          </p:cNvPicPr>
          <p:nvPr/>
        </p:nvPicPr>
        <p:blipFill>
          <a:blip r:embed="rId5"/>
          <a:srcRect t="9839" b="9839"/>
          <a:stretch/>
        </p:blipFill>
        <p:spPr>
          <a:xfrm>
            <a:off x="2473278" y="1083996"/>
            <a:ext cx="1994265" cy="1595412"/>
          </a:xfrm>
          <a:prstGeom prst="rect">
            <a:avLst/>
          </a:prstGeom>
        </p:spPr>
      </p:pic>
      <p:pic>
        <p:nvPicPr>
          <p:cNvPr id="7" name="Image 4" descr="https://oceandoc-ai.obs.ap-southeast-3.myhuaweicloud.com:443/image_1763017065066_sL1fdA.jpg"/>
          <p:cNvPicPr>
            <a:picLocks noChangeAspect="1"/>
          </p:cNvPicPr>
          <p:nvPr/>
        </p:nvPicPr>
        <p:blipFill>
          <a:blip r:embed="rId6"/>
          <a:srcRect t="9839" b="9839"/>
          <a:stretch/>
        </p:blipFill>
        <p:spPr>
          <a:xfrm>
            <a:off x="6879378" y="1083996"/>
            <a:ext cx="1994265" cy="159541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CC95673-C1FA-4555-AAB2-0401B13B02C3}"/>
              </a:ext>
            </a:extLst>
          </p:cNvPr>
          <p:cNvGrpSpPr/>
          <p:nvPr/>
        </p:nvGrpSpPr>
        <p:grpSpPr>
          <a:xfrm>
            <a:off x="907447" y="2611272"/>
            <a:ext cx="489170" cy="542895"/>
            <a:chOff x="-8255" y="2674212"/>
            <a:chExt cx="489170" cy="542895"/>
          </a:xfrm>
        </p:grpSpPr>
        <p:sp>
          <p:nvSpPr>
            <p:cNvPr id="8" name="Shape 1"/>
            <p:cNvSpPr/>
            <p:nvPr/>
          </p:nvSpPr>
          <p:spPr>
            <a:xfrm>
              <a:off x="-8255" y="2749171"/>
              <a:ext cx="489170" cy="467936"/>
            </a:xfrm>
            <a:custGeom>
              <a:avLst/>
              <a:gdLst/>
              <a:ahLst/>
              <a:cxnLst/>
              <a:rect l="l" t="t" r="r" b="b"/>
              <a:pathLst>
                <a:path w="421372" h="421372">
                  <a:moveTo>
                    <a:pt x="210686" y="0"/>
                  </a:moveTo>
                  <a:moveTo>
                    <a:pt x="210686" y="0"/>
                  </a:moveTo>
                  <a:cubicBezTo>
                    <a:pt x="326966" y="0"/>
                    <a:pt x="421372" y="94405"/>
                    <a:pt x="421372" y="210686"/>
                  </a:cubicBezTo>
                  <a:cubicBezTo>
                    <a:pt x="421372" y="326966"/>
                    <a:pt x="326966" y="421372"/>
                    <a:pt x="210686" y="421372"/>
                  </a:cubicBezTo>
                  <a:cubicBezTo>
                    <a:pt x="94405" y="421372"/>
                    <a:pt x="0" y="326966"/>
                    <a:pt x="0" y="210686"/>
                  </a:cubicBezTo>
                  <a:cubicBezTo>
                    <a:pt x="0" y="94405"/>
                    <a:pt x="94405" y="0"/>
                    <a:pt x="210686" y="0"/>
                  </a:cubicBezTo>
                  <a:close/>
                </a:path>
              </a:pathLst>
            </a:custGeom>
            <a:solidFill>
              <a:srgbClr val="257CE5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 2"/>
            <p:cNvSpPr/>
            <p:nvPr/>
          </p:nvSpPr>
          <p:spPr>
            <a:xfrm>
              <a:off x="-8255" y="2674212"/>
              <a:ext cx="489170" cy="513282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 algn="ctr">
                <a:lnSpc>
                  <a:spcPct val="112500"/>
                </a:lnSpc>
                <a:spcBef>
                  <a:spcPts val="375"/>
                </a:spcBef>
                <a:buNone/>
              </a:pPr>
              <a:r>
                <a:rPr lang="en-US" sz="2000" b="1">
                  <a:solidFill>
                    <a:srgbClr val="FFFFFF"/>
                  </a:solidFill>
                  <a:latin typeface="Times New Roman" panose="02020603050405020304" pitchFamily="18" charset="0"/>
                  <a:ea typeface="Microsoft Yahei" pitchFamily="34" charset="-122"/>
                  <a:cs typeface="Times New Roman" panose="02020603050405020304" pitchFamily="18" charset="0"/>
                </a:rPr>
                <a:t>1</a:t>
              </a:r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5074094-9948-B5F4-3499-ED31089EC5BF}"/>
              </a:ext>
            </a:extLst>
          </p:cNvPr>
          <p:cNvGrpSpPr/>
          <p:nvPr/>
        </p:nvGrpSpPr>
        <p:grpSpPr>
          <a:xfrm>
            <a:off x="5428875" y="2634688"/>
            <a:ext cx="489170" cy="513282"/>
            <a:chOff x="5428875" y="2416002"/>
            <a:chExt cx="489170" cy="513282"/>
          </a:xfrm>
        </p:grpSpPr>
        <p:sp>
          <p:nvSpPr>
            <p:cNvPr id="11" name="Shape 4"/>
            <p:cNvSpPr/>
            <p:nvPr/>
          </p:nvSpPr>
          <p:spPr>
            <a:xfrm>
              <a:off x="5462775" y="2461348"/>
              <a:ext cx="421372" cy="421372"/>
            </a:xfrm>
            <a:custGeom>
              <a:avLst/>
              <a:gdLst/>
              <a:ahLst/>
              <a:cxnLst/>
              <a:rect l="l" t="t" r="r" b="b"/>
              <a:pathLst>
                <a:path w="421372" h="421372">
                  <a:moveTo>
                    <a:pt x="210686" y="0"/>
                  </a:moveTo>
                  <a:moveTo>
                    <a:pt x="210686" y="0"/>
                  </a:moveTo>
                  <a:cubicBezTo>
                    <a:pt x="326966" y="0"/>
                    <a:pt x="421372" y="94405"/>
                    <a:pt x="421372" y="210686"/>
                  </a:cubicBezTo>
                  <a:cubicBezTo>
                    <a:pt x="421372" y="326966"/>
                    <a:pt x="326966" y="421372"/>
                    <a:pt x="210686" y="421372"/>
                  </a:cubicBezTo>
                  <a:cubicBezTo>
                    <a:pt x="94405" y="421372"/>
                    <a:pt x="0" y="326966"/>
                    <a:pt x="0" y="210686"/>
                  </a:cubicBezTo>
                  <a:cubicBezTo>
                    <a:pt x="0" y="94405"/>
                    <a:pt x="94405" y="0"/>
                    <a:pt x="210686" y="0"/>
                  </a:cubicBezTo>
                  <a:close/>
                </a:path>
              </a:pathLst>
            </a:custGeom>
            <a:solidFill>
              <a:srgbClr val="257CE5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 5"/>
            <p:cNvSpPr/>
            <p:nvPr/>
          </p:nvSpPr>
          <p:spPr>
            <a:xfrm>
              <a:off x="5428875" y="2416002"/>
              <a:ext cx="489170" cy="513282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 algn="ctr">
                <a:lnSpc>
                  <a:spcPct val="112500"/>
                </a:lnSpc>
                <a:spcBef>
                  <a:spcPts val="375"/>
                </a:spcBef>
                <a:buNone/>
              </a:pPr>
              <a:r>
                <a:rPr lang="en-US" sz="2000" b="1">
                  <a:solidFill>
                    <a:srgbClr val="FFFFFF"/>
                  </a:solidFill>
                  <a:latin typeface="Times New Roman" panose="02020603050405020304" pitchFamily="18" charset="0"/>
                  <a:ea typeface="Microsoft Yahei" pitchFamily="34" charset="-122"/>
                  <a:cs typeface="Times New Roman" panose="02020603050405020304" pitchFamily="18" charset="0"/>
                </a:rPr>
                <a:t>3</a:t>
              </a:r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Shape 6"/>
          <p:cNvSpPr/>
          <p:nvPr/>
        </p:nvSpPr>
        <p:spPr>
          <a:xfrm>
            <a:off x="7706123" y="2703182"/>
            <a:ext cx="421372" cy="421372"/>
          </a:xfrm>
          <a:custGeom>
            <a:avLst/>
            <a:gdLst/>
            <a:ahLst/>
            <a:cxnLst/>
            <a:rect l="l" t="t" r="r" b="b"/>
            <a:pathLst>
              <a:path w="421372" h="421372">
                <a:moveTo>
                  <a:pt x="210686" y="0"/>
                </a:moveTo>
                <a:moveTo>
                  <a:pt x="210686" y="0"/>
                </a:moveTo>
                <a:cubicBezTo>
                  <a:pt x="326966" y="0"/>
                  <a:pt x="421372" y="94405"/>
                  <a:pt x="421372" y="210686"/>
                </a:cubicBezTo>
                <a:cubicBezTo>
                  <a:pt x="421372" y="326966"/>
                  <a:pt x="326966" y="421372"/>
                  <a:pt x="210686" y="421372"/>
                </a:cubicBezTo>
                <a:cubicBezTo>
                  <a:pt x="94405" y="421372"/>
                  <a:pt x="0" y="326966"/>
                  <a:pt x="0" y="210686"/>
                </a:cubicBezTo>
                <a:cubicBezTo>
                  <a:pt x="0" y="94405"/>
                  <a:pt x="94405" y="0"/>
                  <a:pt x="210686" y="0"/>
                </a:cubicBezTo>
                <a:close/>
              </a:path>
            </a:pathLst>
          </a:custGeom>
          <a:solidFill>
            <a:srgbClr val="0178FF"/>
          </a:solidFill>
          <a:ln/>
        </p:spPr>
        <p:txBody>
          <a:bodyPr/>
          <a:lstStyle/>
          <a:p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70C8558-2CCB-63A0-2221-4D9B03B55CFC}"/>
              </a:ext>
            </a:extLst>
          </p:cNvPr>
          <p:cNvGrpSpPr/>
          <p:nvPr/>
        </p:nvGrpSpPr>
        <p:grpSpPr>
          <a:xfrm>
            <a:off x="3259725" y="2636949"/>
            <a:ext cx="489170" cy="513282"/>
            <a:chOff x="3225826" y="2416002"/>
            <a:chExt cx="489170" cy="513282"/>
          </a:xfrm>
        </p:grpSpPr>
        <p:sp>
          <p:nvSpPr>
            <p:cNvPr id="10" name="Shape 3"/>
            <p:cNvSpPr/>
            <p:nvPr/>
          </p:nvSpPr>
          <p:spPr>
            <a:xfrm>
              <a:off x="3259725" y="2461348"/>
              <a:ext cx="421372" cy="421372"/>
            </a:xfrm>
            <a:custGeom>
              <a:avLst/>
              <a:gdLst/>
              <a:ahLst/>
              <a:cxnLst/>
              <a:rect l="l" t="t" r="r" b="b"/>
              <a:pathLst>
                <a:path w="421372" h="421372">
                  <a:moveTo>
                    <a:pt x="210686" y="0"/>
                  </a:moveTo>
                  <a:moveTo>
                    <a:pt x="210686" y="0"/>
                  </a:moveTo>
                  <a:cubicBezTo>
                    <a:pt x="326966" y="0"/>
                    <a:pt x="421372" y="94405"/>
                    <a:pt x="421372" y="210686"/>
                  </a:cubicBezTo>
                  <a:cubicBezTo>
                    <a:pt x="421372" y="326966"/>
                    <a:pt x="326966" y="421372"/>
                    <a:pt x="210686" y="421372"/>
                  </a:cubicBezTo>
                  <a:cubicBezTo>
                    <a:pt x="94405" y="421372"/>
                    <a:pt x="0" y="326966"/>
                    <a:pt x="0" y="210686"/>
                  </a:cubicBezTo>
                  <a:cubicBezTo>
                    <a:pt x="0" y="94405"/>
                    <a:pt x="94405" y="0"/>
                    <a:pt x="210686" y="0"/>
                  </a:cubicBezTo>
                  <a:close/>
                </a:path>
              </a:pathLst>
            </a:custGeom>
            <a:solidFill>
              <a:srgbClr val="0178FF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 7"/>
            <p:cNvSpPr/>
            <p:nvPr/>
          </p:nvSpPr>
          <p:spPr>
            <a:xfrm>
              <a:off x="3225826" y="2416002"/>
              <a:ext cx="489170" cy="513282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 algn="ctr">
                <a:lnSpc>
                  <a:spcPct val="112500"/>
                </a:lnSpc>
                <a:spcBef>
                  <a:spcPts val="375"/>
                </a:spcBef>
                <a:buNone/>
              </a:pPr>
              <a:r>
                <a:rPr lang="en-US" sz="2000" b="1">
                  <a:solidFill>
                    <a:srgbClr val="FFFFFF"/>
                  </a:solidFill>
                  <a:latin typeface="Times New Roman" panose="02020603050405020304" pitchFamily="18" charset="0"/>
                  <a:ea typeface="Microsoft Yahei" pitchFamily="34" charset="-122"/>
                  <a:cs typeface="Times New Roman" panose="02020603050405020304" pitchFamily="18" charset="0"/>
                </a:rPr>
                <a:t>2</a:t>
              </a:r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Text 8"/>
          <p:cNvSpPr/>
          <p:nvPr/>
        </p:nvSpPr>
        <p:spPr>
          <a:xfrm>
            <a:off x="7672224" y="2638526"/>
            <a:ext cx="489170" cy="51328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00" b="1">
                <a:solidFill>
                  <a:srgbClr val="FFFFFF"/>
                </a:solidFill>
                <a:latin typeface="Times New Roman" panose="02020603050405020304" pitchFamily="18" charset="0"/>
                <a:ea typeface="Microsoft Yahei" pitchFamily="34" charset="-122"/>
                <a:cs typeface="Times New Roman" panose="02020603050405020304" pitchFamily="18" charset="0"/>
              </a:rPr>
              <a:t>4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391FC58-7E30-9B99-B82F-17D10F6AB97C}"/>
              </a:ext>
            </a:extLst>
          </p:cNvPr>
          <p:cNvGrpSpPr/>
          <p:nvPr/>
        </p:nvGrpSpPr>
        <p:grpSpPr>
          <a:xfrm>
            <a:off x="236329" y="3136238"/>
            <a:ext cx="2194327" cy="1433021"/>
            <a:chOff x="236329" y="3136238"/>
            <a:chExt cx="2194327" cy="1433021"/>
          </a:xfrm>
        </p:grpSpPr>
        <p:sp>
          <p:nvSpPr>
            <p:cNvPr id="16" name="Text 9"/>
            <p:cNvSpPr/>
            <p:nvPr/>
          </p:nvSpPr>
          <p:spPr>
            <a:xfrm>
              <a:off x="236329" y="3136238"/>
              <a:ext cx="1994394" cy="276034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ctr"/>
            <a:lstStyle/>
            <a:p>
              <a:pPr marL="0" indent="0" algn="ctr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2400" b="1">
                  <a:solidFill>
                    <a:srgbClr val="257CE5"/>
                  </a:solidFill>
                  <a:latin typeface="Times New Roman" panose="02020603050405020304" pitchFamily="18" charset="0"/>
                  <a:ea typeface="Noto Sans" pitchFamily="34" charset="-122"/>
                  <a:cs typeface="Times New Roman" panose="02020603050405020304" pitchFamily="18" charset="0"/>
                </a:rPr>
                <a:t>Cảm biến</a:t>
              </a:r>
              <a:endParaRPr 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 10"/>
            <p:cNvSpPr/>
            <p:nvPr/>
          </p:nvSpPr>
          <p:spPr>
            <a:xfrm>
              <a:off x="349571" y="3453569"/>
              <a:ext cx="2081085" cy="1115690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2000">
                  <a:solidFill>
                    <a:srgbClr val="00070F"/>
                  </a:solidFill>
                  <a:latin typeface="Times New Roman" panose="02020603050405020304" pitchFamily="18" charset="0"/>
                  <a:ea typeface="Noto Sans" pitchFamily="34" charset="-122"/>
                  <a:cs typeface="Times New Roman" panose="02020603050405020304" pitchFamily="18" charset="0"/>
                </a:rPr>
                <a:t>Sử dụng cảm biến hồng ngoại để phát hiện xe.</a:t>
              </a:r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7CA1E4D-C640-286C-0724-E7FADF1CFA16}"/>
              </a:ext>
            </a:extLst>
          </p:cNvPr>
          <p:cNvGrpSpPr/>
          <p:nvPr/>
        </p:nvGrpSpPr>
        <p:grpSpPr>
          <a:xfrm>
            <a:off x="2439379" y="3114286"/>
            <a:ext cx="2028293" cy="1472526"/>
            <a:chOff x="2439379" y="3114286"/>
            <a:chExt cx="2028293" cy="1472526"/>
          </a:xfrm>
        </p:grpSpPr>
        <p:sp>
          <p:nvSpPr>
            <p:cNvPr id="18" name="Text 11"/>
            <p:cNvSpPr/>
            <p:nvPr/>
          </p:nvSpPr>
          <p:spPr>
            <a:xfrm>
              <a:off x="2439379" y="3114286"/>
              <a:ext cx="1994394" cy="276034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ctr"/>
            <a:lstStyle/>
            <a:p>
              <a:pPr marL="0" indent="0" algn="ctr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2400" b="1">
                  <a:solidFill>
                    <a:srgbClr val="0178FF"/>
                  </a:solidFill>
                  <a:latin typeface="Times New Roman" panose="02020603050405020304" pitchFamily="18" charset="0"/>
                  <a:ea typeface="Noto Sans" pitchFamily="34" charset="-122"/>
                  <a:cs typeface="Times New Roman" panose="02020603050405020304" pitchFamily="18" charset="0"/>
                </a:rPr>
                <a:t>Vi điều khiển</a:t>
              </a:r>
              <a:endParaRPr 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 12"/>
            <p:cNvSpPr/>
            <p:nvPr/>
          </p:nvSpPr>
          <p:spPr>
            <a:xfrm>
              <a:off x="2473278" y="3471122"/>
              <a:ext cx="1994394" cy="1115690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2000">
                  <a:solidFill>
                    <a:srgbClr val="00070F"/>
                  </a:solidFill>
                  <a:latin typeface="Times New Roman" panose="02020603050405020304" pitchFamily="18" charset="0"/>
                  <a:ea typeface="Noto Sans" pitchFamily="34" charset="-122"/>
                  <a:cs typeface="Times New Roman" panose="02020603050405020304" pitchFamily="18" charset="0"/>
                </a:rPr>
                <a:t>Module ESP32 xử lý thông tin từ cảm biến.</a:t>
              </a:r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1B5856A-215E-23FA-6604-3F600C631B41}"/>
              </a:ext>
            </a:extLst>
          </p:cNvPr>
          <p:cNvGrpSpPr/>
          <p:nvPr/>
        </p:nvGrpSpPr>
        <p:grpSpPr>
          <a:xfrm>
            <a:off x="4676328" y="3107772"/>
            <a:ext cx="1994394" cy="1479040"/>
            <a:chOff x="4676328" y="3107772"/>
            <a:chExt cx="1994394" cy="1479040"/>
          </a:xfrm>
        </p:grpSpPr>
        <p:sp>
          <p:nvSpPr>
            <p:cNvPr id="20" name="Text 13"/>
            <p:cNvSpPr/>
            <p:nvPr/>
          </p:nvSpPr>
          <p:spPr>
            <a:xfrm>
              <a:off x="4676328" y="3107772"/>
              <a:ext cx="1994394" cy="276034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ctr"/>
            <a:lstStyle/>
            <a:p>
              <a:pPr marL="0" indent="0" algn="ctr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2400" b="1">
                  <a:solidFill>
                    <a:srgbClr val="257CE5"/>
                  </a:solidFill>
                  <a:latin typeface="Times New Roman" panose="02020603050405020304" pitchFamily="18" charset="0"/>
                  <a:ea typeface="Noto Sans" pitchFamily="34" charset="-122"/>
                  <a:cs typeface="Times New Roman" panose="02020603050405020304" pitchFamily="18" charset="0"/>
                </a:rPr>
                <a:t>Màn hình</a:t>
              </a:r>
              <a:endParaRPr 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ext 14"/>
            <p:cNvSpPr/>
            <p:nvPr/>
          </p:nvSpPr>
          <p:spPr>
            <a:xfrm>
              <a:off x="4676328" y="3471122"/>
              <a:ext cx="1994394" cy="1115690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2000">
                  <a:solidFill>
                    <a:srgbClr val="00070F"/>
                  </a:solidFill>
                  <a:latin typeface="Times New Roman" panose="02020603050405020304" pitchFamily="18" charset="0"/>
                  <a:ea typeface="Noto Sans" pitchFamily="34" charset="-122"/>
                  <a:cs typeface="Times New Roman" panose="02020603050405020304" pitchFamily="18" charset="0"/>
                </a:rPr>
                <a:t>LCD16x2 hiển thị trạng thái bãi đỗ.</a:t>
              </a:r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6ED534A-8645-1E93-CB75-3B085F69EFFB}"/>
              </a:ext>
            </a:extLst>
          </p:cNvPr>
          <p:cNvGrpSpPr/>
          <p:nvPr/>
        </p:nvGrpSpPr>
        <p:grpSpPr>
          <a:xfrm>
            <a:off x="6879377" y="3107772"/>
            <a:ext cx="2074865" cy="1479040"/>
            <a:chOff x="6879377" y="3107772"/>
            <a:chExt cx="2074865" cy="1479040"/>
          </a:xfrm>
        </p:grpSpPr>
        <p:sp>
          <p:nvSpPr>
            <p:cNvPr id="22" name="Text 15"/>
            <p:cNvSpPr/>
            <p:nvPr/>
          </p:nvSpPr>
          <p:spPr>
            <a:xfrm>
              <a:off x="6879378" y="3107772"/>
              <a:ext cx="1994394" cy="276034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ctr"/>
            <a:lstStyle/>
            <a:p>
              <a:pPr marL="0" indent="0" algn="ctr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2400" b="1">
                  <a:solidFill>
                    <a:srgbClr val="0178FF"/>
                  </a:solidFill>
                  <a:latin typeface="Times New Roman" panose="02020603050405020304" pitchFamily="18" charset="0"/>
                  <a:ea typeface="Noto Sans" pitchFamily="34" charset="-122"/>
                  <a:cs typeface="Times New Roman" panose="02020603050405020304" pitchFamily="18" charset="0"/>
                </a:rPr>
                <a:t>Camera</a:t>
              </a:r>
              <a:endParaRPr 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 16"/>
            <p:cNvSpPr/>
            <p:nvPr/>
          </p:nvSpPr>
          <p:spPr>
            <a:xfrm>
              <a:off x="6879377" y="3471122"/>
              <a:ext cx="2074865" cy="1115690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2000">
                  <a:solidFill>
                    <a:srgbClr val="00070F"/>
                  </a:solidFill>
                  <a:latin typeface="Times New Roman" panose="02020603050405020304" pitchFamily="18" charset="0"/>
                  <a:ea typeface="Noto Sans" pitchFamily="34" charset="-122"/>
                  <a:cs typeface="Times New Roman" panose="02020603050405020304" pitchFamily="18" charset="0"/>
                </a:rPr>
                <a:t>ESP32CAM giám sát và nhận diện biển số.</a:t>
              </a:r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1" name="Picture 30" descr="Cảm biến đỗ xe thông minh cho phép di chuyển trong đô thị">
            <a:extLst>
              <a:ext uri="{FF2B5EF4-FFF2-40B4-BE49-F238E27FC236}">
                <a16:creationId xmlns:a16="http://schemas.microsoft.com/office/drawing/2014/main" id="{157C07C5-02FB-AAA4-50CB-152FA7F683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9" y="1076622"/>
            <a:ext cx="2419800" cy="1595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EDC2A0C-ACDE-84CD-20A5-71AB843F3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211" y="766995"/>
            <a:ext cx="2336268" cy="224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972" y="153681"/>
            <a:ext cx="8737271" cy="4114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9571" y="27558"/>
            <a:ext cx="8005161" cy="64171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80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Tính năng hệ thống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39" y="1306072"/>
            <a:ext cx="8922252" cy="1895978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425833" y="1016639"/>
            <a:ext cx="750342" cy="353901"/>
          </a:xfrm>
          <a:custGeom>
            <a:avLst/>
            <a:gdLst/>
            <a:ahLst/>
            <a:cxnLst/>
            <a:rect l="l" t="t" r="r" b="b"/>
            <a:pathLst>
              <a:path w="750342" h="292816">
                <a:moveTo>
                  <a:pt x="36602" y="0"/>
                </a:moveTo>
                <a:moveTo>
                  <a:pt x="36602" y="0"/>
                </a:moveTo>
                <a:lnTo>
                  <a:pt x="713740" y="0"/>
                </a:lnTo>
                <a:quadBezTo>
                  <a:pt x="750342" y="0"/>
                  <a:pt x="750342" y="36602"/>
                </a:quadBezTo>
                <a:lnTo>
                  <a:pt x="750342" y="256214"/>
                </a:lnTo>
                <a:quadBezTo>
                  <a:pt x="750342" y="292816"/>
                  <a:pt x="713740" y="292816"/>
                </a:quadBezTo>
                <a:lnTo>
                  <a:pt x="36602" y="292816"/>
                </a:lnTo>
                <a:quadBezTo>
                  <a:pt x="0" y="292816"/>
                  <a:pt x="0" y="256214"/>
                </a:quadBezTo>
                <a:lnTo>
                  <a:pt x="0" y="36602"/>
                </a:lnTo>
                <a:quadBezTo>
                  <a:pt x="0" y="0"/>
                  <a:pt x="36602" y="0"/>
                </a:quadBezTo>
                <a:close/>
              </a:path>
            </a:pathLst>
          </a:custGeom>
          <a:solidFill>
            <a:srgbClr val="257C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2"/>
          <p:cNvSpPr/>
          <p:nvPr/>
        </p:nvSpPr>
        <p:spPr>
          <a:xfrm>
            <a:off x="410972" y="896083"/>
            <a:ext cx="750342" cy="57753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40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01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1557500" y="3994852"/>
            <a:ext cx="750342" cy="387397"/>
          </a:xfrm>
          <a:custGeom>
            <a:avLst/>
            <a:gdLst/>
            <a:ahLst/>
            <a:cxnLst/>
            <a:rect l="l" t="t" r="r" b="b"/>
            <a:pathLst>
              <a:path w="750342" h="292816">
                <a:moveTo>
                  <a:pt x="36602" y="0"/>
                </a:moveTo>
                <a:moveTo>
                  <a:pt x="36602" y="0"/>
                </a:moveTo>
                <a:lnTo>
                  <a:pt x="713740" y="0"/>
                </a:lnTo>
                <a:quadBezTo>
                  <a:pt x="750342" y="0"/>
                  <a:pt x="750342" y="36602"/>
                </a:quadBezTo>
                <a:lnTo>
                  <a:pt x="750342" y="256214"/>
                </a:lnTo>
                <a:quadBezTo>
                  <a:pt x="750342" y="292816"/>
                  <a:pt x="713740" y="292816"/>
                </a:quadBezTo>
                <a:lnTo>
                  <a:pt x="36602" y="292816"/>
                </a:lnTo>
                <a:quadBezTo>
                  <a:pt x="0" y="292816"/>
                  <a:pt x="0" y="256214"/>
                </a:quadBezTo>
                <a:lnTo>
                  <a:pt x="0" y="36602"/>
                </a:lnTo>
                <a:quadBezTo>
                  <a:pt x="0" y="0"/>
                  <a:pt x="36602" y="0"/>
                </a:quadBezTo>
                <a:close/>
              </a:path>
            </a:pathLst>
          </a:custGeom>
          <a:solidFill>
            <a:srgbClr val="0178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4"/>
          <p:cNvSpPr/>
          <p:nvPr/>
        </p:nvSpPr>
        <p:spPr>
          <a:xfrm>
            <a:off x="3779623" y="942259"/>
            <a:ext cx="750342" cy="365760"/>
          </a:xfrm>
          <a:custGeom>
            <a:avLst/>
            <a:gdLst/>
            <a:ahLst/>
            <a:cxnLst/>
            <a:rect l="l" t="t" r="r" b="b"/>
            <a:pathLst>
              <a:path w="750342" h="292816">
                <a:moveTo>
                  <a:pt x="36602" y="0"/>
                </a:moveTo>
                <a:moveTo>
                  <a:pt x="36602" y="0"/>
                </a:moveTo>
                <a:lnTo>
                  <a:pt x="713740" y="0"/>
                </a:lnTo>
                <a:quadBezTo>
                  <a:pt x="750342" y="0"/>
                  <a:pt x="750342" y="36602"/>
                </a:quadBezTo>
                <a:lnTo>
                  <a:pt x="750342" y="256214"/>
                </a:lnTo>
                <a:quadBezTo>
                  <a:pt x="750342" y="292816"/>
                  <a:pt x="713740" y="292816"/>
                </a:quadBezTo>
                <a:lnTo>
                  <a:pt x="36602" y="292816"/>
                </a:lnTo>
                <a:quadBezTo>
                  <a:pt x="0" y="292816"/>
                  <a:pt x="0" y="256214"/>
                </a:quadBezTo>
                <a:lnTo>
                  <a:pt x="0" y="36602"/>
                </a:lnTo>
                <a:quadBezTo>
                  <a:pt x="0" y="0"/>
                  <a:pt x="36602" y="0"/>
                </a:quadBezTo>
                <a:close/>
              </a:path>
            </a:pathLst>
          </a:custGeom>
          <a:solidFill>
            <a:srgbClr val="257CE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524621" y="1690310"/>
            <a:ext cx="2493292" cy="42050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773508" y="817570"/>
            <a:ext cx="750342" cy="57753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40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03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6"/>
          <p:cNvSpPr/>
          <p:nvPr/>
        </p:nvSpPr>
        <p:spPr>
          <a:xfrm>
            <a:off x="5633172" y="3925674"/>
            <a:ext cx="750342" cy="399024"/>
          </a:xfrm>
          <a:custGeom>
            <a:avLst/>
            <a:gdLst/>
            <a:ahLst/>
            <a:cxnLst/>
            <a:rect l="l" t="t" r="r" b="b"/>
            <a:pathLst>
              <a:path w="750342" h="292816">
                <a:moveTo>
                  <a:pt x="36602" y="0"/>
                </a:moveTo>
                <a:moveTo>
                  <a:pt x="36602" y="0"/>
                </a:moveTo>
                <a:lnTo>
                  <a:pt x="713740" y="0"/>
                </a:lnTo>
                <a:quadBezTo>
                  <a:pt x="750342" y="0"/>
                  <a:pt x="750342" y="36602"/>
                </a:quadBezTo>
                <a:lnTo>
                  <a:pt x="750342" y="256214"/>
                </a:lnTo>
                <a:quadBezTo>
                  <a:pt x="750342" y="292816"/>
                  <a:pt x="713740" y="292816"/>
                </a:quadBezTo>
                <a:lnTo>
                  <a:pt x="36602" y="292816"/>
                </a:lnTo>
                <a:quadBezTo>
                  <a:pt x="0" y="292816"/>
                  <a:pt x="0" y="256214"/>
                </a:quadBezTo>
                <a:lnTo>
                  <a:pt x="0" y="36602"/>
                </a:lnTo>
                <a:quadBezTo>
                  <a:pt x="0" y="0"/>
                  <a:pt x="36602" y="0"/>
                </a:quadBezTo>
                <a:close/>
              </a:path>
            </a:pathLst>
          </a:custGeom>
          <a:solidFill>
            <a:srgbClr val="0178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883248" y="1803510"/>
            <a:ext cx="2672235" cy="42050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543496" y="3890043"/>
            <a:ext cx="750342" cy="57753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40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02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5673283" y="3821655"/>
            <a:ext cx="750342" cy="57753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40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04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645605" y="3393784"/>
            <a:ext cx="1831405" cy="389174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4743577" y="3404925"/>
            <a:ext cx="1831405" cy="389174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B90BE51-37D6-C4C7-8F7A-66163DE9B80C}"/>
              </a:ext>
            </a:extLst>
          </p:cNvPr>
          <p:cNvGrpSpPr/>
          <p:nvPr/>
        </p:nvGrpSpPr>
        <p:grpSpPr>
          <a:xfrm>
            <a:off x="460877" y="1253154"/>
            <a:ext cx="3296014" cy="1396651"/>
            <a:chOff x="460877" y="1253154"/>
            <a:chExt cx="3296014" cy="1396651"/>
          </a:xfrm>
        </p:grpSpPr>
        <p:sp>
          <p:nvSpPr>
            <p:cNvPr id="17" name="Text 9"/>
            <p:cNvSpPr/>
            <p:nvPr/>
          </p:nvSpPr>
          <p:spPr>
            <a:xfrm>
              <a:off x="460877" y="1253154"/>
              <a:ext cx="2958084" cy="530915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2200" b="1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Nhận diện xe</a:t>
              </a:r>
              <a:endParaRPr lang="en-US" sz="2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 10"/>
            <p:cNvSpPr/>
            <p:nvPr/>
          </p:nvSpPr>
          <p:spPr>
            <a:xfrm>
              <a:off x="560253" y="1626448"/>
              <a:ext cx="3196638" cy="1023357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Hệ thống tự động nhận diện xe vào bãi đỗ thông qua cảm biến hồng ngoại.</a:t>
              </a: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0640EE3-CCC1-EA0B-0C50-02E7DE620D3C}"/>
              </a:ext>
            </a:extLst>
          </p:cNvPr>
          <p:cNvGrpSpPr/>
          <p:nvPr/>
        </p:nvGrpSpPr>
        <p:grpSpPr>
          <a:xfrm>
            <a:off x="1543496" y="2970502"/>
            <a:ext cx="3066023" cy="1110694"/>
            <a:chOff x="1543496" y="2970502"/>
            <a:chExt cx="3066023" cy="1110694"/>
          </a:xfrm>
        </p:grpSpPr>
        <p:sp>
          <p:nvSpPr>
            <p:cNvPr id="19" name="Text 11"/>
            <p:cNvSpPr/>
            <p:nvPr/>
          </p:nvSpPr>
          <p:spPr>
            <a:xfrm>
              <a:off x="1543496" y="2970502"/>
              <a:ext cx="2958084" cy="530915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2200" b="1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Quản lý vị trí</a:t>
              </a:r>
              <a:endParaRPr lang="en-US" sz="2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 12"/>
            <p:cNvSpPr/>
            <p:nvPr/>
          </p:nvSpPr>
          <p:spPr>
            <a:xfrm>
              <a:off x="1651435" y="3334838"/>
              <a:ext cx="2958084" cy="746358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Theo dõi và hiển thị số lượng chỗ trống trong bãi đỗ xe.</a:t>
              </a: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69875A-782A-37D9-DD9C-3A5526F63A1C}"/>
              </a:ext>
            </a:extLst>
          </p:cNvPr>
          <p:cNvGrpSpPr/>
          <p:nvPr/>
        </p:nvGrpSpPr>
        <p:grpSpPr>
          <a:xfrm>
            <a:off x="3902646" y="1284399"/>
            <a:ext cx="2958084" cy="1184689"/>
            <a:chOff x="3902646" y="1284399"/>
            <a:chExt cx="2958084" cy="1184689"/>
          </a:xfrm>
        </p:grpSpPr>
        <p:sp>
          <p:nvSpPr>
            <p:cNvPr id="21" name="Text 13"/>
            <p:cNvSpPr/>
            <p:nvPr/>
          </p:nvSpPr>
          <p:spPr>
            <a:xfrm>
              <a:off x="3902646" y="1284399"/>
              <a:ext cx="2958084" cy="530915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2200" b="1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Điều khiển rào chắn</a:t>
              </a:r>
              <a:endParaRPr lang="en-US" sz="2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 14"/>
            <p:cNvSpPr/>
            <p:nvPr/>
          </p:nvSpPr>
          <p:spPr>
            <a:xfrm>
              <a:off x="3902646" y="1722730"/>
              <a:ext cx="2958084" cy="746358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Tự động mở/đóng rào chắn khi xe vào/ra bãi đỗ.</a:t>
              </a: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F498CD1-3A32-FCD1-35D6-8F4B699EF8BF}"/>
              </a:ext>
            </a:extLst>
          </p:cNvPr>
          <p:cNvGrpSpPr/>
          <p:nvPr/>
        </p:nvGrpSpPr>
        <p:grpSpPr>
          <a:xfrm>
            <a:off x="5673330" y="2885856"/>
            <a:ext cx="2958084" cy="1057243"/>
            <a:chOff x="5673330" y="2885856"/>
            <a:chExt cx="2958084" cy="1057243"/>
          </a:xfrm>
        </p:grpSpPr>
        <p:sp>
          <p:nvSpPr>
            <p:cNvPr id="23" name="Text 15"/>
            <p:cNvSpPr/>
            <p:nvPr/>
          </p:nvSpPr>
          <p:spPr>
            <a:xfrm>
              <a:off x="5673330" y="2885856"/>
              <a:ext cx="2958084" cy="530915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2200" b="1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Giám sát từ xa</a:t>
              </a:r>
              <a:endParaRPr lang="en-US" sz="2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 16"/>
            <p:cNvSpPr/>
            <p:nvPr/>
          </p:nvSpPr>
          <p:spPr>
            <a:xfrm>
              <a:off x="5673330" y="3196741"/>
              <a:ext cx="2958084" cy="746358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Theo dõi tình trạng bãi đỗ qua ứng dụng di động.</a:t>
              </a: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8053"/>
            <a:ext cx="8737271" cy="4114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0319" y="22936"/>
            <a:ext cx="8005161" cy="64171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80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Sơ đồ khối hệ thống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EEBEF9-CCB3-5CF8-D776-AD525B5A26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940"/>
          <a:stretch/>
        </p:blipFill>
        <p:spPr>
          <a:xfrm>
            <a:off x="1019174" y="549533"/>
            <a:ext cx="6267450" cy="456150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E37EE42C-BA41-527C-4522-2C35B1785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485" y="60960"/>
            <a:ext cx="8737271" cy="4816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45FB6B-4B9C-EB5C-B680-3921FF595E43}"/>
              </a:ext>
            </a:extLst>
          </p:cNvPr>
          <p:cNvSpPr txBox="1"/>
          <p:nvPr/>
        </p:nvSpPr>
        <p:spPr>
          <a:xfrm>
            <a:off x="318347" y="0"/>
            <a:ext cx="3393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 đồ kết nối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242C49-19C2-1D8D-97DF-FCE3061FC3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86" r="20562"/>
          <a:stretch>
            <a:fillRect/>
          </a:stretch>
        </p:blipFill>
        <p:spPr bwMode="auto">
          <a:xfrm>
            <a:off x="1496907" y="603588"/>
            <a:ext cx="5479626" cy="43737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196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485" y="0"/>
            <a:ext cx="8737271" cy="4114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60101" y="-115117"/>
            <a:ext cx="3106730" cy="64171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80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Lưu đồ thuật toán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0E0D1F-2A78-842B-1E52-7F62FE0F1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404000"/>
            <a:ext cx="9144000" cy="4739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990</TotalTime>
  <Words>1836</Words>
  <Application>Microsoft Office PowerPoint</Application>
  <PresentationFormat>On-screen Show (16:9)</PresentationFormat>
  <Paragraphs>223</Paragraphs>
  <Slides>25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Noto Sans SC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Hưng Đặng</cp:lastModifiedBy>
  <cp:revision>85</cp:revision>
  <dcterms:created xsi:type="dcterms:W3CDTF">2025-11-13T07:04:16Z</dcterms:created>
  <dcterms:modified xsi:type="dcterms:W3CDTF">2025-11-16T22:11:28Z</dcterms:modified>
</cp:coreProperties>
</file>